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21"/>
  </p:notesMasterIdLst>
  <p:handoutMasterIdLst>
    <p:handoutMasterId r:id="rId22"/>
  </p:handoutMasterIdLst>
  <p:sldIdLst>
    <p:sldId id="445" r:id="rId2"/>
    <p:sldId id="421" r:id="rId3"/>
    <p:sldId id="454" r:id="rId4"/>
    <p:sldId id="425" r:id="rId5"/>
    <p:sldId id="453" r:id="rId6"/>
    <p:sldId id="456" r:id="rId7"/>
    <p:sldId id="420" r:id="rId8"/>
    <p:sldId id="430" r:id="rId9"/>
    <p:sldId id="427" r:id="rId10"/>
    <p:sldId id="428" r:id="rId11"/>
    <p:sldId id="446" r:id="rId12"/>
    <p:sldId id="429" r:id="rId13"/>
    <p:sldId id="447" r:id="rId14"/>
    <p:sldId id="448" r:id="rId15"/>
    <p:sldId id="449" r:id="rId16"/>
    <p:sldId id="450" r:id="rId17"/>
    <p:sldId id="457" r:id="rId18"/>
    <p:sldId id="451" r:id="rId19"/>
    <p:sldId id="444" r:id="rId20"/>
  </p:sldIdLst>
  <p:sldSz cx="11520488" cy="64801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BEC"/>
    <a:srgbClr val="FFE2C8"/>
    <a:srgbClr val="073070"/>
    <a:srgbClr val="456494"/>
    <a:srgbClr val="8397B7"/>
    <a:srgbClr val="C1CBDB"/>
    <a:srgbClr val="408FE5"/>
    <a:srgbClr val="9FC7F2"/>
    <a:srgbClr val="CFE3F2"/>
    <a:srgbClr val="B80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1" autoAdjust="0"/>
    <p:restoredTop sz="86438"/>
  </p:normalViewPr>
  <p:slideViewPr>
    <p:cSldViewPr snapToGrid="0" snapToObjects="1">
      <p:cViewPr varScale="1">
        <p:scale>
          <a:sx n="87" d="100"/>
          <a:sy n="87" d="100"/>
        </p:scale>
        <p:origin x="2500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31" d="100"/>
          <a:sy n="131" d="100"/>
        </p:scale>
        <p:origin x="3904" y="1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56DEF0-5B4D-49D3-9C30-30C79166E5B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69D354A-A3A2-4A8E-8A59-F657AAF40606}">
      <dgm:prSet/>
      <dgm:spPr/>
      <dgm:t>
        <a:bodyPr/>
        <a:lstStyle/>
        <a:p>
          <a:r>
            <a:rPr lang="de-DE" dirty="0"/>
            <a:t>Gruppe 1:	KFZ		Farbe		Friseur		Elektro</a:t>
          </a:r>
          <a:endParaRPr lang="en-US" dirty="0"/>
        </a:p>
      </dgm:t>
    </dgm:pt>
    <dgm:pt modelId="{CA033C60-C24E-4B4B-8815-346B8A9E7F89}" type="parTrans" cxnId="{AD0A3220-19B1-4631-B700-6B4DC20C300F}">
      <dgm:prSet/>
      <dgm:spPr/>
      <dgm:t>
        <a:bodyPr/>
        <a:lstStyle/>
        <a:p>
          <a:endParaRPr lang="en-US"/>
        </a:p>
      </dgm:t>
    </dgm:pt>
    <dgm:pt modelId="{6A2C1F2B-AA3D-4842-9E8B-2C4E963B12D5}" type="sibTrans" cxnId="{AD0A3220-19B1-4631-B700-6B4DC20C300F}">
      <dgm:prSet/>
      <dgm:spPr/>
      <dgm:t>
        <a:bodyPr/>
        <a:lstStyle/>
        <a:p>
          <a:endParaRPr lang="en-US"/>
        </a:p>
      </dgm:t>
    </dgm:pt>
    <dgm:pt modelId="{F0D0060F-F670-4A86-9950-6EBAD580B052}">
      <dgm:prSet/>
      <dgm:spPr/>
      <dgm:t>
        <a:bodyPr/>
        <a:lstStyle/>
        <a:p>
          <a:r>
            <a:rPr lang="de-DE" dirty="0"/>
            <a:t>Gruppe 2:	Farbe		Metall		Elektro		Kunststoff</a:t>
          </a:r>
          <a:endParaRPr lang="en-US" dirty="0"/>
        </a:p>
      </dgm:t>
    </dgm:pt>
    <dgm:pt modelId="{9FB1DD92-CB16-495B-ABC1-DA28B9A88B40}" type="parTrans" cxnId="{CB3B64C6-D340-4D85-91EB-D6C6F135F19E}">
      <dgm:prSet/>
      <dgm:spPr/>
      <dgm:t>
        <a:bodyPr/>
        <a:lstStyle/>
        <a:p>
          <a:endParaRPr lang="en-US"/>
        </a:p>
      </dgm:t>
    </dgm:pt>
    <dgm:pt modelId="{2905FCF5-8962-44D1-9E84-072BA1B7827C}" type="sibTrans" cxnId="{CB3B64C6-D340-4D85-91EB-D6C6F135F19E}">
      <dgm:prSet/>
      <dgm:spPr/>
      <dgm:t>
        <a:bodyPr/>
        <a:lstStyle/>
        <a:p>
          <a:endParaRPr lang="en-US"/>
        </a:p>
      </dgm:t>
    </dgm:pt>
    <dgm:pt modelId="{9C9E1204-34BA-4DF1-97B9-BFAD814C124E}">
      <dgm:prSet/>
      <dgm:spPr/>
      <dgm:t>
        <a:bodyPr/>
        <a:lstStyle/>
        <a:p>
          <a:r>
            <a:rPr lang="de-DE" dirty="0"/>
            <a:t>Gruppe 3:	Farbe		Elektro		Holz		Friseur</a:t>
          </a:r>
          <a:endParaRPr lang="en-US" dirty="0"/>
        </a:p>
      </dgm:t>
    </dgm:pt>
    <dgm:pt modelId="{FDECBBB5-5B50-437D-98E8-01051CB4313C}" type="parTrans" cxnId="{523805D4-FA6E-4D58-BF07-D73CE92B926E}">
      <dgm:prSet/>
      <dgm:spPr/>
      <dgm:t>
        <a:bodyPr/>
        <a:lstStyle/>
        <a:p>
          <a:endParaRPr lang="en-US"/>
        </a:p>
      </dgm:t>
    </dgm:pt>
    <dgm:pt modelId="{4B26D7CF-86A5-4E85-8669-326E35B74C64}" type="sibTrans" cxnId="{523805D4-FA6E-4D58-BF07-D73CE92B926E}">
      <dgm:prSet/>
      <dgm:spPr/>
      <dgm:t>
        <a:bodyPr/>
        <a:lstStyle/>
        <a:p>
          <a:endParaRPr lang="en-US"/>
        </a:p>
      </dgm:t>
    </dgm:pt>
    <dgm:pt modelId="{4BB29C5F-E1A1-4681-A14A-97FD18F3F923}">
      <dgm:prSet/>
      <dgm:spPr/>
      <dgm:t>
        <a:bodyPr/>
        <a:lstStyle/>
        <a:p>
          <a:r>
            <a:rPr lang="de-DE" dirty="0"/>
            <a:t>Gruppe 4:	Elektro		Farbe		Kunststoff	Holz</a:t>
          </a:r>
          <a:endParaRPr lang="en-US" dirty="0"/>
        </a:p>
      </dgm:t>
    </dgm:pt>
    <dgm:pt modelId="{ABB1A409-4AC2-4EC7-8149-8947E1377596}" type="parTrans" cxnId="{66D9196F-12C4-4B8C-B180-5C0F90F3DACB}">
      <dgm:prSet/>
      <dgm:spPr/>
      <dgm:t>
        <a:bodyPr/>
        <a:lstStyle/>
        <a:p>
          <a:endParaRPr lang="en-US"/>
        </a:p>
      </dgm:t>
    </dgm:pt>
    <dgm:pt modelId="{1EA4747A-E4E6-493B-8A75-3E8408615C45}" type="sibTrans" cxnId="{66D9196F-12C4-4B8C-B180-5C0F90F3DACB}">
      <dgm:prSet/>
      <dgm:spPr/>
      <dgm:t>
        <a:bodyPr/>
        <a:lstStyle/>
        <a:p>
          <a:endParaRPr lang="en-US"/>
        </a:p>
      </dgm:t>
    </dgm:pt>
    <dgm:pt modelId="{953FD25E-83B7-4EAD-9186-4AEA334B9C7F}" type="pres">
      <dgm:prSet presAssocID="{2956DEF0-5B4D-49D3-9C30-30C79166E5B2}" presName="root" presStyleCnt="0">
        <dgm:presLayoutVars>
          <dgm:dir/>
          <dgm:resizeHandles val="exact"/>
        </dgm:presLayoutVars>
      </dgm:prSet>
      <dgm:spPr/>
    </dgm:pt>
    <dgm:pt modelId="{A29BEA3F-C94F-4CD2-8AF4-E714CF7C1529}" type="pres">
      <dgm:prSet presAssocID="{969D354A-A3A2-4A8E-8A59-F657AAF40606}" presName="compNode" presStyleCnt="0"/>
      <dgm:spPr/>
    </dgm:pt>
    <dgm:pt modelId="{90E0745D-EF94-4D04-BB95-6C89F12647FB}" type="pres">
      <dgm:prSet presAssocID="{969D354A-A3A2-4A8E-8A59-F657AAF40606}" presName="bgRect" presStyleLbl="bgShp" presStyleIdx="0" presStyleCnt="4"/>
      <dgm:spPr/>
    </dgm:pt>
    <dgm:pt modelId="{A92E955D-6317-42A3-8FAB-479084EAD54E}" type="pres">
      <dgm:prSet presAssocID="{969D354A-A3A2-4A8E-8A59-F657AAF4060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amm"/>
        </a:ext>
      </dgm:extLst>
    </dgm:pt>
    <dgm:pt modelId="{E4CC65B4-DBC4-4567-86F0-BCA133446C1A}" type="pres">
      <dgm:prSet presAssocID="{969D354A-A3A2-4A8E-8A59-F657AAF40606}" presName="spaceRect" presStyleCnt="0"/>
      <dgm:spPr/>
    </dgm:pt>
    <dgm:pt modelId="{1F315278-E1A0-4AA3-AA89-BC08D91A9A12}" type="pres">
      <dgm:prSet presAssocID="{969D354A-A3A2-4A8E-8A59-F657AAF40606}" presName="parTx" presStyleLbl="revTx" presStyleIdx="0" presStyleCnt="4">
        <dgm:presLayoutVars>
          <dgm:chMax val="0"/>
          <dgm:chPref val="0"/>
        </dgm:presLayoutVars>
      </dgm:prSet>
      <dgm:spPr/>
    </dgm:pt>
    <dgm:pt modelId="{E9B2ED01-B8E9-4DB9-9BA4-B07F21162416}" type="pres">
      <dgm:prSet presAssocID="{6A2C1F2B-AA3D-4842-9E8B-2C4E963B12D5}" presName="sibTrans" presStyleCnt="0"/>
      <dgm:spPr/>
    </dgm:pt>
    <dgm:pt modelId="{2DACB33B-627A-4454-9651-212A2A1EDA27}" type="pres">
      <dgm:prSet presAssocID="{F0D0060F-F670-4A86-9950-6EBAD580B052}" presName="compNode" presStyleCnt="0"/>
      <dgm:spPr/>
    </dgm:pt>
    <dgm:pt modelId="{C44247A9-C9D8-4F24-B23E-5A0A4CD1BED6}" type="pres">
      <dgm:prSet presAssocID="{F0D0060F-F670-4A86-9950-6EBAD580B052}" presName="bgRect" presStyleLbl="bgShp" presStyleIdx="1" presStyleCnt="4"/>
      <dgm:spPr/>
    </dgm:pt>
    <dgm:pt modelId="{69AC5DFB-6687-451C-A3F7-886C500742BD}" type="pres">
      <dgm:prSet presAssocID="{F0D0060F-F670-4A86-9950-6EBAD580B05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lette"/>
        </a:ext>
      </dgm:extLst>
    </dgm:pt>
    <dgm:pt modelId="{8820A58D-56F4-4A61-B04C-75BAABD657DC}" type="pres">
      <dgm:prSet presAssocID="{F0D0060F-F670-4A86-9950-6EBAD580B052}" presName="spaceRect" presStyleCnt="0"/>
      <dgm:spPr/>
    </dgm:pt>
    <dgm:pt modelId="{49A04F37-60A2-4ED7-9CBB-C0CA7C6E0BB1}" type="pres">
      <dgm:prSet presAssocID="{F0D0060F-F670-4A86-9950-6EBAD580B052}" presName="parTx" presStyleLbl="revTx" presStyleIdx="1" presStyleCnt="4">
        <dgm:presLayoutVars>
          <dgm:chMax val="0"/>
          <dgm:chPref val="0"/>
        </dgm:presLayoutVars>
      </dgm:prSet>
      <dgm:spPr/>
    </dgm:pt>
    <dgm:pt modelId="{463CC717-19B6-4E7D-BE5E-4D211C96645E}" type="pres">
      <dgm:prSet presAssocID="{2905FCF5-8962-44D1-9E84-072BA1B7827C}" presName="sibTrans" presStyleCnt="0"/>
      <dgm:spPr/>
    </dgm:pt>
    <dgm:pt modelId="{473DF844-110E-4BCA-B60F-8E9A59313AF7}" type="pres">
      <dgm:prSet presAssocID="{9C9E1204-34BA-4DF1-97B9-BFAD814C124E}" presName="compNode" presStyleCnt="0"/>
      <dgm:spPr/>
    </dgm:pt>
    <dgm:pt modelId="{4DAD9E69-EB89-42A1-8748-AF0C0AACA2E6}" type="pres">
      <dgm:prSet presAssocID="{9C9E1204-34BA-4DF1-97B9-BFAD814C124E}" presName="bgRect" presStyleLbl="bgShp" presStyleIdx="2" presStyleCnt="4"/>
      <dgm:spPr/>
    </dgm:pt>
    <dgm:pt modelId="{60E7222D-90D8-47FE-95EA-D5E9F31E29DB}" type="pres">
      <dgm:prSet presAssocID="{9C9E1204-34BA-4DF1-97B9-BFAD814C124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ll paint brush"/>
        </a:ext>
      </dgm:extLst>
    </dgm:pt>
    <dgm:pt modelId="{9F6F9938-E2A9-4CB7-B6D5-99E2D94845DC}" type="pres">
      <dgm:prSet presAssocID="{9C9E1204-34BA-4DF1-97B9-BFAD814C124E}" presName="spaceRect" presStyleCnt="0"/>
      <dgm:spPr/>
    </dgm:pt>
    <dgm:pt modelId="{AA84331F-C07F-4A95-940B-5C0631748830}" type="pres">
      <dgm:prSet presAssocID="{9C9E1204-34BA-4DF1-97B9-BFAD814C124E}" presName="parTx" presStyleLbl="revTx" presStyleIdx="2" presStyleCnt="4">
        <dgm:presLayoutVars>
          <dgm:chMax val="0"/>
          <dgm:chPref val="0"/>
        </dgm:presLayoutVars>
      </dgm:prSet>
      <dgm:spPr/>
    </dgm:pt>
    <dgm:pt modelId="{10E9DD68-416D-40DB-B1A9-889897C345D7}" type="pres">
      <dgm:prSet presAssocID="{4B26D7CF-86A5-4E85-8669-326E35B74C64}" presName="sibTrans" presStyleCnt="0"/>
      <dgm:spPr/>
    </dgm:pt>
    <dgm:pt modelId="{A55F26F0-8AE1-4ADA-B9C4-7CE290BA7F02}" type="pres">
      <dgm:prSet presAssocID="{4BB29C5F-E1A1-4681-A14A-97FD18F3F923}" presName="compNode" presStyleCnt="0"/>
      <dgm:spPr/>
    </dgm:pt>
    <dgm:pt modelId="{B2A34697-EFCE-4C9D-9580-AE65E739C0A6}" type="pres">
      <dgm:prSet presAssocID="{4BB29C5F-E1A1-4681-A14A-97FD18F3F923}" presName="bgRect" presStyleLbl="bgShp" presStyleIdx="3" presStyleCnt="4"/>
      <dgm:spPr/>
    </dgm:pt>
    <dgm:pt modelId="{8C634191-21C4-4CED-BCE9-322DFEC260C0}" type="pres">
      <dgm:prSet presAssocID="{4BB29C5F-E1A1-4681-A14A-97FD18F3F92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ne Decoration"/>
        </a:ext>
      </dgm:extLst>
    </dgm:pt>
    <dgm:pt modelId="{64DD54CE-7291-46B6-B9E4-6C56FA545275}" type="pres">
      <dgm:prSet presAssocID="{4BB29C5F-E1A1-4681-A14A-97FD18F3F923}" presName="spaceRect" presStyleCnt="0"/>
      <dgm:spPr/>
    </dgm:pt>
    <dgm:pt modelId="{361EDB64-749C-4172-BC23-9B207852282C}" type="pres">
      <dgm:prSet presAssocID="{4BB29C5F-E1A1-4681-A14A-97FD18F3F92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614F6C16-46C7-4597-9947-F7EAEF45F233}" type="presOf" srcId="{2956DEF0-5B4D-49D3-9C30-30C79166E5B2}" destId="{953FD25E-83B7-4EAD-9186-4AEA334B9C7F}" srcOrd="0" destOrd="0" presId="urn:microsoft.com/office/officeart/2018/2/layout/IconVerticalSolidList"/>
    <dgm:cxn modelId="{AD0A3220-19B1-4631-B700-6B4DC20C300F}" srcId="{2956DEF0-5B4D-49D3-9C30-30C79166E5B2}" destId="{969D354A-A3A2-4A8E-8A59-F657AAF40606}" srcOrd="0" destOrd="0" parTransId="{CA033C60-C24E-4B4B-8815-346B8A9E7F89}" sibTransId="{6A2C1F2B-AA3D-4842-9E8B-2C4E963B12D5}"/>
    <dgm:cxn modelId="{4CD5F044-23BB-4A03-96DB-44E38B53219F}" type="presOf" srcId="{969D354A-A3A2-4A8E-8A59-F657AAF40606}" destId="{1F315278-E1A0-4AA3-AA89-BC08D91A9A12}" srcOrd="0" destOrd="0" presId="urn:microsoft.com/office/officeart/2018/2/layout/IconVerticalSolidList"/>
    <dgm:cxn modelId="{66D9196F-12C4-4B8C-B180-5C0F90F3DACB}" srcId="{2956DEF0-5B4D-49D3-9C30-30C79166E5B2}" destId="{4BB29C5F-E1A1-4681-A14A-97FD18F3F923}" srcOrd="3" destOrd="0" parTransId="{ABB1A409-4AC2-4EC7-8149-8947E1377596}" sibTransId="{1EA4747A-E4E6-493B-8A75-3E8408615C45}"/>
    <dgm:cxn modelId="{ADB1709D-4035-46FC-9D73-4ECD635DF30D}" type="presOf" srcId="{9C9E1204-34BA-4DF1-97B9-BFAD814C124E}" destId="{AA84331F-C07F-4A95-940B-5C0631748830}" srcOrd="0" destOrd="0" presId="urn:microsoft.com/office/officeart/2018/2/layout/IconVerticalSolidList"/>
    <dgm:cxn modelId="{6A9883B6-4506-4D93-95FE-AAA7FF5E2F89}" type="presOf" srcId="{F0D0060F-F670-4A86-9950-6EBAD580B052}" destId="{49A04F37-60A2-4ED7-9CBB-C0CA7C6E0BB1}" srcOrd="0" destOrd="0" presId="urn:microsoft.com/office/officeart/2018/2/layout/IconVerticalSolidList"/>
    <dgm:cxn modelId="{CB3B64C6-D340-4D85-91EB-D6C6F135F19E}" srcId="{2956DEF0-5B4D-49D3-9C30-30C79166E5B2}" destId="{F0D0060F-F670-4A86-9950-6EBAD580B052}" srcOrd="1" destOrd="0" parTransId="{9FB1DD92-CB16-495B-ABC1-DA28B9A88B40}" sibTransId="{2905FCF5-8962-44D1-9E84-072BA1B7827C}"/>
    <dgm:cxn modelId="{523805D4-FA6E-4D58-BF07-D73CE92B926E}" srcId="{2956DEF0-5B4D-49D3-9C30-30C79166E5B2}" destId="{9C9E1204-34BA-4DF1-97B9-BFAD814C124E}" srcOrd="2" destOrd="0" parTransId="{FDECBBB5-5B50-437D-98E8-01051CB4313C}" sibTransId="{4B26D7CF-86A5-4E85-8669-326E35B74C64}"/>
    <dgm:cxn modelId="{5AAAB1D5-FFD8-4604-8F3E-7A2F6632836F}" type="presOf" srcId="{4BB29C5F-E1A1-4681-A14A-97FD18F3F923}" destId="{361EDB64-749C-4172-BC23-9B207852282C}" srcOrd="0" destOrd="0" presId="urn:microsoft.com/office/officeart/2018/2/layout/IconVerticalSolidList"/>
    <dgm:cxn modelId="{23B2D19E-0913-4287-9B9D-2B97BF58574D}" type="presParOf" srcId="{953FD25E-83B7-4EAD-9186-4AEA334B9C7F}" destId="{A29BEA3F-C94F-4CD2-8AF4-E714CF7C1529}" srcOrd="0" destOrd="0" presId="urn:microsoft.com/office/officeart/2018/2/layout/IconVerticalSolidList"/>
    <dgm:cxn modelId="{E88B0F7E-93BA-4715-8154-C2A613ED5463}" type="presParOf" srcId="{A29BEA3F-C94F-4CD2-8AF4-E714CF7C1529}" destId="{90E0745D-EF94-4D04-BB95-6C89F12647FB}" srcOrd="0" destOrd="0" presId="urn:microsoft.com/office/officeart/2018/2/layout/IconVerticalSolidList"/>
    <dgm:cxn modelId="{CC71AC4C-6755-4CFB-B04B-3670CDC6C15C}" type="presParOf" srcId="{A29BEA3F-C94F-4CD2-8AF4-E714CF7C1529}" destId="{A92E955D-6317-42A3-8FAB-479084EAD54E}" srcOrd="1" destOrd="0" presId="urn:microsoft.com/office/officeart/2018/2/layout/IconVerticalSolidList"/>
    <dgm:cxn modelId="{D9628D76-2D4E-4105-BEEF-7A7F093FC9FB}" type="presParOf" srcId="{A29BEA3F-C94F-4CD2-8AF4-E714CF7C1529}" destId="{E4CC65B4-DBC4-4567-86F0-BCA133446C1A}" srcOrd="2" destOrd="0" presId="urn:microsoft.com/office/officeart/2018/2/layout/IconVerticalSolidList"/>
    <dgm:cxn modelId="{210D48E0-63DF-4355-AE39-6B810F42F8E3}" type="presParOf" srcId="{A29BEA3F-C94F-4CD2-8AF4-E714CF7C1529}" destId="{1F315278-E1A0-4AA3-AA89-BC08D91A9A12}" srcOrd="3" destOrd="0" presId="urn:microsoft.com/office/officeart/2018/2/layout/IconVerticalSolidList"/>
    <dgm:cxn modelId="{6F5FA988-260E-4655-8545-7C14100E9361}" type="presParOf" srcId="{953FD25E-83B7-4EAD-9186-4AEA334B9C7F}" destId="{E9B2ED01-B8E9-4DB9-9BA4-B07F21162416}" srcOrd="1" destOrd="0" presId="urn:microsoft.com/office/officeart/2018/2/layout/IconVerticalSolidList"/>
    <dgm:cxn modelId="{726876EF-04AA-467A-A91A-BDBF9A0F4571}" type="presParOf" srcId="{953FD25E-83B7-4EAD-9186-4AEA334B9C7F}" destId="{2DACB33B-627A-4454-9651-212A2A1EDA27}" srcOrd="2" destOrd="0" presId="urn:microsoft.com/office/officeart/2018/2/layout/IconVerticalSolidList"/>
    <dgm:cxn modelId="{16FA2657-E983-42D2-9DBE-8CC49A62F02F}" type="presParOf" srcId="{2DACB33B-627A-4454-9651-212A2A1EDA27}" destId="{C44247A9-C9D8-4F24-B23E-5A0A4CD1BED6}" srcOrd="0" destOrd="0" presId="urn:microsoft.com/office/officeart/2018/2/layout/IconVerticalSolidList"/>
    <dgm:cxn modelId="{E375C69B-4B16-45DD-A80D-60C21D69E548}" type="presParOf" srcId="{2DACB33B-627A-4454-9651-212A2A1EDA27}" destId="{69AC5DFB-6687-451C-A3F7-886C500742BD}" srcOrd="1" destOrd="0" presId="urn:microsoft.com/office/officeart/2018/2/layout/IconVerticalSolidList"/>
    <dgm:cxn modelId="{33CC5B94-8914-4ADB-81C2-1B2A03AEFDA7}" type="presParOf" srcId="{2DACB33B-627A-4454-9651-212A2A1EDA27}" destId="{8820A58D-56F4-4A61-B04C-75BAABD657DC}" srcOrd="2" destOrd="0" presId="urn:microsoft.com/office/officeart/2018/2/layout/IconVerticalSolidList"/>
    <dgm:cxn modelId="{BD231936-8AA1-4B83-8E17-B6A3555B1C2F}" type="presParOf" srcId="{2DACB33B-627A-4454-9651-212A2A1EDA27}" destId="{49A04F37-60A2-4ED7-9CBB-C0CA7C6E0BB1}" srcOrd="3" destOrd="0" presId="urn:microsoft.com/office/officeart/2018/2/layout/IconVerticalSolidList"/>
    <dgm:cxn modelId="{607F7F87-CD6C-4D73-9489-E0B5B44441CC}" type="presParOf" srcId="{953FD25E-83B7-4EAD-9186-4AEA334B9C7F}" destId="{463CC717-19B6-4E7D-BE5E-4D211C96645E}" srcOrd="3" destOrd="0" presId="urn:microsoft.com/office/officeart/2018/2/layout/IconVerticalSolidList"/>
    <dgm:cxn modelId="{EF50EAA0-982C-4B66-8C7A-6A5A6984C417}" type="presParOf" srcId="{953FD25E-83B7-4EAD-9186-4AEA334B9C7F}" destId="{473DF844-110E-4BCA-B60F-8E9A59313AF7}" srcOrd="4" destOrd="0" presId="urn:microsoft.com/office/officeart/2018/2/layout/IconVerticalSolidList"/>
    <dgm:cxn modelId="{33D6ED2F-B203-4588-A67D-944BA747DAF7}" type="presParOf" srcId="{473DF844-110E-4BCA-B60F-8E9A59313AF7}" destId="{4DAD9E69-EB89-42A1-8748-AF0C0AACA2E6}" srcOrd="0" destOrd="0" presId="urn:microsoft.com/office/officeart/2018/2/layout/IconVerticalSolidList"/>
    <dgm:cxn modelId="{4D854825-F80C-41BF-B151-457752574A2A}" type="presParOf" srcId="{473DF844-110E-4BCA-B60F-8E9A59313AF7}" destId="{60E7222D-90D8-47FE-95EA-D5E9F31E29DB}" srcOrd="1" destOrd="0" presId="urn:microsoft.com/office/officeart/2018/2/layout/IconVerticalSolidList"/>
    <dgm:cxn modelId="{565FC5BC-6E26-40F3-8DFD-48FF12AF3170}" type="presParOf" srcId="{473DF844-110E-4BCA-B60F-8E9A59313AF7}" destId="{9F6F9938-E2A9-4CB7-B6D5-99E2D94845DC}" srcOrd="2" destOrd="0" presId="urn:microsoft.com/office/officeart/2018/2/layout/IconVerticalSolidList"/>
    <dgm:cxn modelId="{4D8CFE3A-EEC6-40B5-8777-46CEA9FF3EDD}" type="presParOf" srcId="{473DF844-110E-4BCA-B60F-8E9A59313AF7}" destId="{AA84331F-C07F-4A95-940B-5C0631748830}" srcOrd="3" destOrd="0" presId="urn:microsoft.com/office/officeart/2018/2/layout/IconVerticalSolidList"/>
    <dgm:cxn modelId="{5D957879-83AD-464E-A551-390411CD28DE}" type="presParOf" srcId="{953FD25E-83B7-4EAD-9186-4AEA334B9C7F}" destId="{10E9DD68-416D-40DB-B1A9-889897C345D7}" srcOrd="5" destOrd="0" presId="urn:microsoft.com/office/officeart/2018/2/layout/IconVerticalSolidList"/>
    <dgm:cxn modelId="{9360C86A-7472-464C-B93E-ECD5473B4755}" type="presParOf" srcId="{953FD25E-83B7-4EAD-9186-4AEA334B9C7F}" destId="{A55F26F0-8AE1-4ADA-B9C4-7CE290BA7F02}" srcOrd="6" destOrd="0" presId="urn:microsoft.com/office/officeart/2018/2/layout/IconVerticalSolidList"/>
    <dgm:cxn modelId="{5338CC03-2638-4967-B7D1-EB801FC020E4}" type="presParOf" srcId="{A55F26F0-8AE1-4ADA-B9C4-7CE290BA7F02}" destId="{B2A34697-EFCE-4C9D-9580-AE65E739C0A6}" srcOrd="0" destOrd="0" presId="urn:microsoft.com/office/officeart/2018/2/layout/IconVerticalSolidList"/>
    <dgm:cxn modelId="{5B87679D-990A-4B49-BCDB-2C843BE5779F}" type="presParOf" srcId="{A55F26F0-8AE1-4ADA-B9C4-7CE290BA7F02}" destId="{8C634191-21C4-4CED-BCE9-322DFEC260C0}" srcOrd="1" destOrd="0" presId="urn:microsoft.com/office/officeart/2018/2/layout/IconVerticalSolidList"/>
    <dgm:cxn modelId="{4ABC397C-7544-4122-AC0F-52BB33DA81EA}" type="presParOf" srcId="{A55F26F0-8AE1-4ADA-B9C4-7CE290BA7F02}" destId="{64DD54CE-7291-46B6-B9E4-6C56FA545275}" srcOrd="2" destOrd="0" presId="urn:microsoft.com/office/officeart/2018/2/layout/IconVerticalSolidList"/>
    <dgm:cxn modelId="{78E84154-8D94-467D-ABAC-A574E91FA018}" type="presParOf" srcId="{A55F26F0-8AE1-4ADA-B9C4-7CE290BA7F02}" destId="{361EDB64-749C-4172-BC23-9B207852282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E0745D-EF94-4D04-BB95-6C89F12647FB}">
      <dsp:nvSpPr>
        <dsp:cNvPr id="0" name=""/>
        <dsp:cNvSpPr/>
      </dsp:nvSpPr>
      <dsp:spPr>
        <a:xfrm>
          <a:off x="0" y="1569"/>
          <a:ext cx="10441334" cy="7952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2E955D-6317-42A3-8FAB-479084EAD54E}">
      <dsp:nvSpPr>
        <dsp:cNvPr id="0" name=""/>
        <dsp:cNvSpPr/>
      </dsp:nvSpPr>
      <dsp:spPr>
        <a:xfrm>
          <a:off x="240557" y="180495"/>
          <a:ext cx="437376" cy="4373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315278-E1A0-4AA3-AA89-BC08D91A9A12}">
      <dsp:nvSpPr>
        <dsp:cNvPr id="0" name=""/>
        <dsp:cNvSpPr/>
      </dsp:nvSpPr>
      <dsp:spPr>
        <a:xfrm>
          <a:off x="918491" y="1569"/>
          <a:ext cx="9522842" cy="79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162" tIns="84162" rIns="84162" bIns="8416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Gruppe 1:	KFZ		Farbe		Friseur		Elektro</a:t>
          </a:r>
          <a:endParaRPr lang="en-US" sz="2200" kern="1200" dirty="0"/>
        </a:p>
      </dsp:txBody>
      <dsp:txXfrm>
        <a:off x="918491" y="1569"/>
        <a:ext cx="9522842" cy="795230"/>
      </dsp:txXfrm>
    </dsp:sp>
    <dsp:sp modelId="{C44247A9-C9D8-4F24-B23E-5A0A4CD1BED6}">
      <dsp:nvSpPr>
        <dsp:cNvPr id="0" name=""/>
        <dsp:cNvSpPr/>
      </dsp:nvSpPr>
      <dsp:spPr>
        <a:xfrm>
          <a:off x="0" y="995607"/>
          <a:ext cx="10441334" cy="7952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AC5DFB-6687-451C-A3F7-886C500742BD}">
      <dsp:nvSpPr>
        <dsp:cNvPr id="0" name=""/>
        <dsp:cNvSpPr/>
      </dsp:nvSpPr>
      <dsp:spPr>
        <a:xfrm>
          <a:off x="240557" y="1174534"/>
          <a:ext cx="437376" cy="4373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A04F37-60A2-4ED7-9CBB-C0CA7C6E0BB1}">
      <dsp:nvSpPr>
        <dsp:cNvPr id="0" name=""/>
        <dsp:cNvSpPr/>
      </dsp:nvSpPr>
      <dsp:spPr>
        <a:xfrm>
          <a:off x="918491" y="995607"/>
          <a:ext cx="9522842" cy="79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162" tIns="84162" rIns="84162" bIns="8416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Gruppe 2:	Farbe		Metall		Elektro		Kunststoff</a:t>
          </a:r>
          <a:endParaRPr lang="en-US" sz="2200" kern="1200" dirty="0"/>
        </a:p>
      </dsp:txBody>
      <dsp:txXfrm>
        <a:off x="918491" y="995607"/>
        <a:ext cx="9522842" cy="795230"/>
      </dsp:txXfrm>
    </dsp:sp>
    <dsp:sp modelId="{4DAD9E69-EB89-42A1-8748-AF0C0AACA2E6}">
      <dsp:nvSpPr>
        <dsp:cNvPr id="0" name=""/>
        <dsp:cNvSpPr/>
      </dsp:nvSpPr>
      <dsp:spPr>
        <a:xfrm>
          <a:off x="0" y="1989645"/>
          <a:ext cx="10441334" cy="7952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E7222D-90D8-47FE-95EA-D5E9F31E29DB}">
      <dsp:nvSpPr>
        <dsp:cNvPr id="0" name=""/>
        <dsp:cNvSpPr/>
      </dsp:nvSpPr>
      <dsp:spPr>
        <a:xfrm>
          <a:off x="240557" y="2168572"/>
          <a:ext cx="437376" cy="4373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84331F-C07F-4A95-940B-5C0631748830}">
      <dsp:nvSpPr>
        <dsp:cNvPr id="0" name=""/>
        <dsp:cNvSpPr/>
      </dsp:nvSpPr>
      <dsp:spPr>
        <a:xfrm>
          <a:off x="918491" y="1989645"/>
          <a:ext cx="9522842" cy="79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162" tIns="84162" rIns="84162" bIns="8416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Gruppe 3:	Farbe		Elektro		Holz		Friseur</a:t>
          </a:r>
          <a:endParaRPr lang="en-US" sz="2200" kern="1200" dirty="0"/>
        </a:p>
      </dsp:txBody>
      <dsp:txXfrm>
        <a:off x="918491" y="1989645"/>
        <a:ext cx="9522842" cy="795230"/>
      </dsp:txXfrm>
    </dsp:sp>
    <dsp:sp modelId="{B2A34697-EFCE-4C9D-9580-AE65E739C0A6}">
      <dsp:nvSpPr>
        <dsp:cNvPr id="0" name=""/>
        <dsp:cNvSpPr/>
      </dsp:nvSpPr>
      <dsp:spPr>
        <a:xfrm>
          <a:off x="0" y="2983683"/>
          <a:ext cx="10441334" cy="79523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634191-21C4-4CED-BCE9-322DFEC260C0}">
      <dsp:nvSpPr>
        <dsp:cNvPr id="0" name=""/>
        <dsp:cNvSpPr/>
      </dsp:nvSpPr>
      <dsp:spPr>
        <a:xfrm>
          <a:off x="240557" y="3162610"/>
          <a:ext cx="437376" cy="43737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1EDB64-749C-4172-BC23-9B207852282C}">
      <dsp:nvSpPr>
        <dsp:cNvPr id="0" name=""/>
        <dsp:cNvSpPr/>
      </dsp:nvSpPr>
      <dsp:spPr>
        <a:xfrm>
          <a:off x="918491" y="2983683"/>
          <a:ext cx="9522842" cy="79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162" tIns="84162" rIns="84162" bIns="8416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Gruppe 4:	Elektro		Farbe		Kunststoff	Holz</a:t>
          </a:r>
          <a:endParaRPr lang="en-US" sz="2200" kern="1200" dirty="0"/>
        </a:p>
      </dsp:txBody>
      <dsp:txXfrm>
        <a:off x="918491" y="2983683"/>
        <a:ext cx="9522842" cy="7952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E1B27E0-B308-DBC5-88A6-687D20B043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FA5D1A5-D23F-FB60-D52E-78FAF02238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830890-C7D9-644C-883F-416113BB9868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0339421-6315-F388-1B42-C19DA02F18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C0A7DF4-5DA7-70DE-B0B3-CCAF9083101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4A9AC1-704E-5041-9F2B-9852A92E92E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723995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61851-DB44-8546-9F36-BC972F9E5976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EC977-4E3C-0D47-8967-10E108558F4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6861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63832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431916" algn="l" defTabSz="863832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863832" algn="l" defTabSz="863832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1295749" algn="l" defTabSz="863832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727665" algn="l" defTabSz="863832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2159579" algn="l" defTabSz="863832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2591496" algn="l" defTabSz="863832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3023412" algn="l" defTabSz="863832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3455328" algn="l" defTabSz="863832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4FD2F-2D97-51B7-F9A0-D22CD05E1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65BF7CA-E39E-0598-7077-DF389449EA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2BD2187-AE4E-24C3-D9DA-922E80E3FA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9DCD894-A811-2CC9-D9DD-7AB748C578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0EC977-4E3C-0D47-8967-10E108558F4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3144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Markenmo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C740196F-40B1-F4DD-E963-37BEFB910800}"/>
              </a:ext>
            </a:extLst>
          </p:cNvPr>
          <p:cNvSpPr/>
          <p:nvPr userDrawn="1"/>
        </p:nvSpPr>
        <p:spPr>
          <a:xfrm>
            <a:off x="0" y="-228"/>
            <a:ext cx="5940000" cy="540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0791CAAA-1B3F-E0E7-1BBC-D20814E227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0363" y="360363"/>
            <a:ext cx="10801350" cy="6119812"/>
          </a:xfrm>
          <a:custGeom>
            <a:avLst/>
            <a:gdLst>
              <a:gd name="connsiteX0" fmla="*/ 5579637 w 10801350"/>
              <a:gd name="connsiteY0" fmla="*/ 0 h 6119812"/>
              <a:gd name="connsiteX1" fmla="*/ 10801350 w 10801350"/>
              <a:gd name="connsiteY1" fmla="*/ 0 h 6119812"/>
              <a:gd name="connsiteX2" fmla="*/ 10801350 w 10801350"/>
              <a:gd name="connsiteY2" fmla="*/ 6119812 h 6119812"/>
              <a:gd name="connsiteX3" fmla="*/ 0 w 10801350"/>
              <a:gd name="connsiteY3" fmla="*/ 6119812 h 6119812"/>
              <a:gd name="connsiteX4" fmla="*/ 0 w 10801350"/>
              <a:gd name="connsiteY4" fmla="*/ 5039409 h 6119812"/>
              <a:gd name="connsiteX5" fmla="*/ 5579637 w 10801350"/>
              <a:gd name="connsiteY5" fmla="*/ 5039409 h 6119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01350" h="6119812">
                <a:moveTo>
                  <a:pt x="5579637" y="0"/>
                </a:moveTo>
                <a:lnTo>
                  <a:pt x="10801350" y="0"/>
                </a:lnTo>
                <a:lnTo>
                  <a:pt x="10801350" y="6119812"/>
                </a:lnTo>
                <a:lnTo>
                  <a:pt x="0" y="6119812"/>
                </a:lnTo>
                <a:lnTo>
                  <a:pt x="0" y="5039409"/>
                </a:lnTo>
                <a:lnTo>
                  <a:pt x="5579637" y="5039409"/>
                </a:lnTo>
                <a:close/>
              </a:path>
            </a:pathLst>
          </a:custGeom>
          <a:solidFill>
            <a:srgbClr val="FFE2C8"/>
          </a:solidFill>
        </p:spPr>
        <p:txBody>
          <a:bodyPr wrap="square">
            <a:noAutofit/>
          </a:bodyPr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0000" y="360324"/>
            <a:ext cx="4860000" cy="2160000"/>
          </a:xfrm>
        </p:spPr>
        <p:txBody>
          <a:bodyPr anchor="b">
            <a:noAutofit/>
          </a:bodyPr>
          <a:lstStyle>
            <a:lvl1pPr algn="l">
              <a:defRPr sz="5200"/>
            </a:lvl1pPr>
          </a:lstStyle>
          <a:p>
            <a:r>
              <a:rPr lang="de-DE" dirty="0"/>
              <a:t>Titel hinzufügen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40000" y="2610048"/>
            <a:ext cx="4860000" cy="1350000"/>
          </a:xfrm>
        </p:spPr>
        <p:txBody>
          <a:bodyPr>
            <a:noAutofit/>
          </a:bodyPr>
          <a:lstStyle>
            <a:lvl1pPr marL="0" indent="0" algn="l">
              <a:spcBef>
                <a:spcPts val="1000"/>
              </a:spcBef>
              <a:buNone/>
              <a:defRPr sz="2000" b="1">
                <a:solidFill>
                  <a:srgbClr val="073070"/>
                </a:solidFill>
              </a:defRPr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de-DE" dirty="0"/>
              <a:t>Untertitel hinzufügen</a:t>
            </a:r>
            <a:endParaRPr lang="en-US" dirty="0"/>
          </a:p>
        </p:txBody>
      </p:sp>
      <p:sp>
        <p:nvSpPr>
          <p:cNvPr id="14" name="Foliennummernplatzhalter 5">
            <a:extLst>
              <a:ext uri="{FF2B5EF4-FFF2-40B4-BE49-F238E27FC236}">
                <a16:creationId xmlns:a16="http://schemas.microsoft.com/office/drawing/2014/main" id="{D41B0BD3-C1A5-2D8F-DED3-70CC6A50737B}"/>
              </a:ext>
            </a:extLst>
          </p:cNvPr>
          <p:cNvSpPr txBox="1">
            <a:spLocks/>
          </p:cNvSpPr>
          <p:nvPr userDrawn="1"/>
        </p:nvSpPr>
        <p:spPr>
          <a:xfrm>
            <a:off x="8322520" y="6194371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2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E81D5CF-C4D8-A799-2D79-6B1297582B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93571" y="4493723"/>
            <a:ext cx="2446429" cy="89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13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-Text, vier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577" y="533471"/>
            <a:ext cx="10441334" cy="906386"/>
          </a:xfrm>
        </p:spPr>
        <p:txBody>
          <a:bodyPr>
            <a:noAutofit/>
          </a:bodyPr>
          <a:lstStyle/>
          <a:p>
            <a:r>
              <a:rPr lang="de-DE" dirty="0"/>
              <a:t>Überschrift hinzufügen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anchor="b" anchorCtr="0"/>
          <a:lstStyle/>
          <a:p>
            <a:fld id="{CFF9AEE1-B322-4B9F-BDAF-7D2C148442F1}" type="datetime1">
              <a:rPr lang="de-DE" smtClean="0"/>
              <a:t>25.06.2026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Good Practice: Praxisnahe Berufsorientierung in Brandneburg W- 4035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anchor="b" anchorCtr="0"/>
          <a:lstStyle/>
          <a:p>
            <a:fld id="{B2A54703-7B11-304E-913B-E52C2E5950A1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539578" y="1619881"/>
            <a:ext cx="2340000" cy="1620000"/>
          </a:xfrm>
          <a:prstGeom prst="rect">
            <a:avLst/>
          </a:prstGeom>
          <a:solidFill>
            <a:srgbClr val="FFE2C8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Bildplatzhalter 8"/>
          <p:cNvSpPr>
            <a:spLocks noGrp="1"/>
          </p:cNvSpPr>
          <p:nvPr>
            <p:ph type="pic" sz="quarter" idx="14"/>
          </p:nvPr>
        </p:nvSpPr>
        <p:spPr>
          <a:xfrm>
            <a:off x="5940267" y="1619881"/>
            <a:ext cx="2340299" cy="1620000"/>
          </a:xfrm>
          <a:prstGeom prst="rect">
            <a:avLst/>
          </a:prstGeom>
          <a:solidFill>
            <a:srgbClr val="FFE2C8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Bildplatzhalter 8"/>
          <p:cNvSpPr>
            <a:spLocks noGrp="1"/>
          </p:cNvSpPr>
          <p:nvPr>
            <p:ph type="pic" sz="quarter" idx="15"/>
          </p:nvPr>
        </p:nvSpPr>
        <p:spPr>
          <a:xfrm>
            <a:off x="3239922" y="1619881"/>
            <a:ext cx="2340299" cy="1620000"/>
          </a:xfrm>
          <a:prstGeom prst="rect">
            <a:avLst/>
          </a:prstGeom>
          <a:solidFill>
            <a:srgbClr val="FFE2C8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539450" y="3419905"/>
            <a:ext cx="2340000" cy="19804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16" name="Textplatzhalt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3239922" y="3419836"/>
            <a:ext cx="2340001" cy="19804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17" name="Textplatzhalt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5940267" y="3420109"/>
            <a:ext cx="2340001" cy="19802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3" name="Bildplatzhalter 8">
            <a:extLst>
              <a:ext uri="{FF2B5EF4-FFF2-40B4-BE49-F238E27FC236}">
                <a16:creationId xmlns:a16="http://schemas.microsoft.com/office/drawing/2014/main" id="{417DB97B-88A1-1F04-ACEC-390D504394F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640612" y="1619881"/>
            <a:ext cx="2340299" cy="1620000"/>
          </a:xfrm>
          <a:prstGeom prst="rect">
            <a:avLst/>
          </a:prstGeom>
          <a:solidFill>
            <a:srgbClr val="FFE2C8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Textplatzhalter 12">
            <a:extLst>
              <a:ext uri="{FF2B5EF4-FFF2-40B4-BE49-F238E27FC236}">
                <a16:creationId xmlns:a16="http://schemas.microsoft.com/office/drawing/2014/main" id="{D1C33999-252F-C496-EED0-C2396C9EE87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640612" y="3420109"/>
            <a:ext cx="2340001" cy="19802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de-DE" dirty="0"/>
              <a:t>Text bearbeiten</a:t>
            </a:r>
          </a:p>
        </p:txBody>
      </p:sp>
    </p:spTree>
    <p:extLst>
      <p:ext uri="{BB962C8B-B14F-4D97-AF65-F5344CB8AC3E}">
        <p14:creationId xmlns:p14="http://schemas.microsoft.com/office/powerpoint/2010/main" val="250795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-Text, 3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6840382" cy="6480174"/>
          </a:xfrm>
          <a:prstGeom prst="rect">
            <a:avLst/>
          </a:prstGeom>
          <a:solidFill>
            <a:srgbClr val="FFE2C8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380451" y="539742"/>
            <a:ext cx="3600459" cy="908245"/>
          </a:xfrm>
        </p:spPr>
        <p:txBody>
          <a:bodyPr/>
          <a:lstStyle/>
          <a:p>
            <a:r>
              <a:rPr lang="de-DE"/>
              <a:t>Überschrift hinzufügen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anchor="b" anchorCtr="0"/>
          <a:lstStyle/>
          <a:p>
            <a:fld id="{DC8D640B-2EF7-491C-93BD-E5139849198A}" type="datetime1">
              <a:rPr lang="de-DE" smtClean="0"/>
              <a:t>25.06.2026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530001" y="5976000"/>
            <a:ext cx="5130358" cy="180000"/>
          </a:xfrm>
        </p:spPr>
        <p:txBody>
          <a:bodyPr/>
          <a:lstStyle/>
          <a:p>
            <a:r>
              <a:rPr lang="de-DE"/>
              <a:t>Good Practice: Praxisnahe Berufsorientierung in Brandneburg W- 4035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anchor="b" anchorCtr="0"/>
          <a:lstStyle/>
          <a:p>
            <a:fld id="{B2A54703-7B11-304E-913B-E52C2E5950A1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idx="14"/>
          </p:nvPr>
        </p:nvSpPr>
        <p:spPr>
          <a:xfrm>
            <a:off x="7380451" y="1619880"/>
            <a:ext cx="3600459" cy="37804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SzPct val="100000"/>
              <a:defRPr/>
            </a:lvl1pPr>
            <a:lvl2pPr>
              <a:buSzPct val="100000"/>
              <a:defRPr/>
            </a:lvl2pPr>
            <a:lvl3pPr>
              <a:buSzPct val="100000"/>
              <a:defRPr/>
            </a:lvl3pPr>
            <a:lvl4pPr>
              <a:buSzPct val="100000"/>
              <a:defRPr/>
            </a:lvl4pPr>
            <a:lvl5pPr>
              <a:buSzPct val="100000"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5884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-Bild,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576" y="539742"/>
            <a:ext cx="3600461" cy="900115"/>
          </a:xfrm>
        </p:spPr>
        <p:txBody>
          <a:bodyPr/>
          <a:lstStyle/>
          <a:p>
            <a:r>
              <a:rPr lang="de-DE" dirty="0"/>
              <a:t>Überschrift hinzufügen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anchor="b" anchorCtr="0"/>
          <a:lstStyle/>
          <a:p>
            <a:fld id="{2B6B251C-1DFC-4F7B-BEAC-9B9E33D820BB}" type="datetime1">
              <a:rPr lang="de-DE" smtClean="0"/>
              <a:t>25.06.2026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530001" y="5976000"/>
            <a:ext cx="2610036" cy="180000"/>
          </a:xfrm>
        </p:spPr>
        <p:txBody>
          <a:bodyPr/>
          <a:lstStyle/>
          <a:p>
            <a:r>
              <a:rPr lang="de-DE"/>
              <a:t>Good Practice: Praxisnahe Berufsorientierung in Brandneburg W- 4035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anchor="b" anchorCtr="0"/>
          <a:lstStyle/>
          <a:p>
            <a:fld id="{B2A54703-7B11-304E-913B-E52C2E5950A1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4680106" y="1"/>
            <a:ext cx="6840382" cy="6480174"/>
          </a:xfrm>
          <a:prstGeom prst="rect">
            <a:avLst/>
          </a:prstGeom>
          <a:solidFill>
            <a:srgbClr val="FFE2C8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idx="14"/>
          </p:nvPr>
        </p:nvSpPr>
        <p:spPr>
          <a:xfrm>
            <a:off x="539576" y="1619880"/>
            <a:ext cx="3600461" cy="37804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17500" indent="-317500">
              <a:buSzPct val="100000"/>
              <a:buFont typeface="Arial" panose="020B0604020202020204" pitchFamily="34" charset="0"/>
              <a:buChar char="■"/>
              <a:defRPr/>
            </a:lvl1pPr>
            <a:lvl2pPr marL="685800" indent="-327025">
              <a:buSzPct val="100000"/>
              <a:buFont typeface="Arial" panose="020B0604020202020204" pitchFamily="34" charset="0"/>
              <a:buChar char="■"/>
              <a:defRPr/>
            </a:lvl2pPr>
            <a:lvl3pPr marL="933450" indent="-215900">
              <a:buSzPct val="100000"/>
              <a:buFont typeface="Arial" panose="020B0604020202020204" pitchFamily="34" charset="0"/>
              <a:buChar char="■"/>
              <a:defRPr/>
            </a:lvl3pPr>
            <a:lvl4pPr marL="1155700" indent="-222250">
              <a:buSzPct val="100000"/>
              <a:buFont typeface="Arial" panose="020B0604020202020204" pitchFamily="34" charset="0"/>
              <a:buChar char="■"/>
              <a:defRPr/>
            </a:lvl4pPr>
            <a:lvl5pPr marL="1379538" indent="-223838">
              <a:buSzPct val="100000"/>
              <a:buFont typeface="Arial" panose="020B0604020202020204" pitchFamily="34" charset="0"/>
              <a:buChar char="■"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469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-Bild, 3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577" y="539742"/>
            <a:ext cx="5719586" cy="900115"/>
          </a:xfrm>
        </p:spPr>
        <p:txBody>
          <a:bodyPr/>
          <a:lstStyle/>
          <a:p>
            <a:r>
              <a:rPr lang="de-DE"/>
              <a:t>Überschrift hinzufügen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anchor="b" anchorCtr="0"/>
          <a:lstStyle/>
          <a:p>
            <a:fld id="{059DAA9D-9B96-4C10-B691-81901B00CA0A}" type="datetime1">
              <a:rPr lang="de-DE" smtClean="0"/>
              <a:t>25.06.2026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530001" y="5976000"/>
            <a:ext cx="4729162" cy="180000"/>
          </a:xfrm>
        </p:spPr>
        <p:txBody>
          <a:bodyPr/>
          <a:lstStyle/>
          <a:p>
            <a:r>
              <a:rPr lang="de-DE"/>
              <a:t>Good Practice: Praxisnahe Berufsorientierung in Brandneburg W- 4035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anchor="b" anchorCtr="0"/>
          <a:lstStyle/>
          <a:p>
            <a:fld id="{B2A54703-7B11-304E-913B-E52C2E5950A1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6840382" y="1"/>
            <a:ext cx="4684641" cy="6480500"/>
          </a:xfrm>
          <a:prstGeom prst="rect">
            <a:avLst/>
          </a:prstGeom>
          <a:solidFill>
            <a:srgbClr val="FFE2C8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idx="14"/>
          </p:nvPr>
        </p:nvSpPr>
        <p:spPr>
          <a:xfrm>
            <a:off x="539578" y="1619880"/>
            <a:ext cx="5719588" cy="37804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buSzPct val="100000"/>
              <a:defRPr/>
            </a:lvl1pPr>
            <a:lvl2pPr>
              <a:buSzPct val="100000"/>
              <a:defRPr/>
            </a:lvl2pPr>
            <a:lvl3pPr>
              <a:buSzPct val="100000"/>
              <a:defRPr/>
            </a:lvl3pPr>
            <a:lvl4pPr>
              <a:buSzPct val="100000"/>
              <a:defRPr/>
            </a:lvl4pPr>
            <a:lvl5pPr>
              <a:buSzPct val="100000"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336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Bild, 1/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576" y="539742"/>
            <a:ext cx="4680599" cy="900115"/>
          </a:xfrm>
        </p:spPr>
        <p:txBody>
          <a:bodyPr/>
          <a:lstStyle/>
          <a:p>
            <a:r>
              <a:rPr lang="de-DE" dirty="0"/>
              <a:t>Überschrift hinzufügen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anchor="b" anchorCtr="0"/>
          <a:lstStyle/>
          <a:p>
            <a:fld id="{354A541C-FBE9-4762-9FCE-259935119E5F}" type="datetime1">
              <a:rPr lang="de-DE" smtClean="0"/>
              <a:t>25.06.2026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530001" y="5976000"/>
            <a:ext cx="3690174" cy="180000"/>
          </a:xfrm>
        </p:spPr>
        <p:txBody>
          <a:bodyPr/>
          <a:lstStyle/>
          <a:p>
            <a:r>
              <a:rPr lang="de-DE"/>
              <a:t>Good Practice: Praxisnahe Berufsorientierung in Brandneburg W- 4035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anchor="b" anchorCtr="0"/>
          <a:lstStyle/>
          <a:p>
            <a:fld id="{B2A54703-7B11-304E-913B-E52C2E5950A1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5760244" y="1"/>
            <a:ext cx="5760244" cy="6480174"/>
          </a:xfrm>
          <a:prstGeom prst="rect">
            <a:avLst/>
          </a:prstGeom>
          <a:solidFill>
            <a:srgbClr val="FFE2C8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Textplatzhalter 2"/>
          <p:cNvSpPr>
            <a:spLocks noGrp="1"/>
          </p:cNvSpPr>
          <p:nvPr>
            <p:ph idx="14"/>
          </p:nvPr>
        </p:nvSpPr>
        <p:spPr>
          <a:xfrm>
            <a:off x="539576" y="1619880"/>
            <a:ext cx="4680599" cy="37804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17500" indent="-317500">
              <a:buSzPct val="100000"/>
              <a:buFont typeface="Arial" panose="020B0604020202020204" pitchFamily="34" charset="0"/>
              <a:buChar char="■"/>
              <a:defRPr/>
            </a:lvl1pPr>
            <a:lvl2pPr marL="685800" indent="-327025">
              <a:buSzPct val="100000"/>
              <a:buFont typeface="Arial" panose="020B0604020202020204" pitchFamily="34" charset="0"/>
              <a:buChar char="■"/>
              <a:defRPr/>
            </a:lvl2pPr>
            <a:lvl3pPr marL="933450" indent="-215900">
              <a:buSzPct val="100000"/>
              <a:buFont typeface="Arial" panose="020B0604020202020204" pitchFamily="34" charset="0"/>
              <a:buChar char="■"/>
              <a:defRPr/>
            </a:lvl3pPr>
            <a:lvl4pPr marL="1155700" indent="-222250">
              <a:buSzPct val="100000"/>
              <a:buFont typeface="Arial" panose="020B0604020202020204" pitchFamily="34" charset="0"/>
              <a:buChar char="■"/>
              <a:defRPr/>
            </a:lvl4pPr>
            <a:lvl5pPr marL="1379538" indent="-223838">
              <a:buSzPct val="100000"/>
              <a:buFont typeface="Arial" panose="020B0604020202020204" pitchFamily="34" charset="0"/>
              <a:buChar char="■"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121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id="{5FDADA18-AF4B-FDE4-BC38-7DAA75A8DE77}"/>
              </a:ext>
            </a:extLst>
          </p:cNvPr>
          <p:cNvSpPr/>
          <p:nvPr userDrawn="1"/>
        </p:nvSpPr>
        <p:spPr>
          <a:xfrm>
            <a:off x="0" y="0"/>
            <a:ext cx="11160488" cy="612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40000" y="899789"/>
            <a:ext cx="8280000" cy="2160212"/>
          </a:xfrm>
        </p:spPr>
        <p:txBody>
          <a:bodyPr anchor="b">
            <a:noAutofit/>
          </a:bodyPr>
          <a:lstStyle>
            <a:lvl1pPr algn="l">
              <a:defRPr sz="5200"/>
            </a:lvl1pPr>
          </a:lstStyle>
          <a:p>
            <a:r>
              <a:rPr lang="de-DE" dirty="0"/>
              <a:t>Titel hinzufügen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0000" y="3240000"/>
            <a:ext cx="8280000" cy="1260000"/>
          </a:xfrm>
        </p:spPr>
        <p:txBody>
          <a:bodyPr>
            <a:noAutofit/>
          </a:bodyPr>
          <a:lstStyle>
            <a:lvl1pPr marL="0" indent="0" algn="l">
              <a:spcBef>
                <a:spcPts val="1000"/>
              </a:spcBef>
              <a:buNone/>
              <a:defRPr sz="2000" b="1">
                <a:solidFill>
                  <a:srgbClr val="073070"/>
                </a:solidFill>
              </a:defRPr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de-DE" dirty="0"/>
              <a:t>Untertitel hinzufügen</a:t>
            </a:r>
            <a:endParaRPr lang="en-US" dirty="0"/>
          </a:p>
        </p:txBody>
      </p:sp>
      <p:sp>
        <p:nvSpPr>
          <p:cNvPr id="14" name="Foliennummernplatzhalter 5">
            <a:extLst>
              <a:ext uri="{FF2B5EF4-FFF2-40B4-BE49-F238E27FC236}">
                <a16:creationId xmlns:a16="http://schemas.microsoft.com/office/drawing/2014/main" id="{D41B0BD3-C1A5-2D8F-DED3-70CC6A50737B}"/>
              </a:ext>
            </a:extLst>
          </p:cNvPr>
          <p:cNvSpPr txBox="1">
            <a:spLocks/>
          </p:cNvSpPr>
          <p:nvPr userDrawn="1"/>
        </p:nvSpPr>
        <p:spPr>
          <a:xfrm>
            <a:off x="8322520" y="6194371"/>
            <a:ext cx="2592110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2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AE7FBA1-32FF-56E8-7738-CF9625D79A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16678" y="5218057"/>
            <a:ext cx="2446429" cy="89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62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705FFB-2F72-54F3-E69F-4DB56EA18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FFA6846-1186-7D9E-9ED9-A3CD78FEA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B3EE6-8296-4453-95FD-D6B7251F3932}" type="datetime1">
              <a:rPr lang="de-DE" smtClean="0"/>
              <a:t>25.06.2026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A2F7AC2-DE2E-4020-4125-10B3DD5DF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Good Practice: Praxisnahe Berufsorientierung in Brandneburg W- 4035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676C015-73A7-AEBE-BE9D-C2AAAB478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4703-7B11-304E-913B-E52C2E5950A1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06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, Bild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825387DE-443D-2896-BD18-680DF67F69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779990" y="0"/>
            <a:ext cx="7740497" cy="6480175"/>
          </a:xfrm>
          <a:solidFill>
            <a:srgbClr val="FFE2C8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809999" y="5976000"/>
            <a:ext cx="720001" cy="180000"/>
          </a:xfrm>
        </p:spPr>
        <p:txBody>
          <a:bodyPr anchor="b" anchorCtr="0"/>
          <a:lstStyle/>
          <a:p>
            <a:fld id="{C225C6CF-B1A7-439C-98C1-6E3A384C4BEB}" type="datetime1">
              <a:rPr lang="de-DE" smtClean="0"/>
              <a:t>25.06.2026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530001" y="5976000"/>
            <a:ext cx="2069967" cy="180000"/>
          </a:xfrm>
        </p:spPr>
        <p:txBody>
          <a:bodyPr/>
          <a:lstStyle/>
          <a:p>
            <a:r>
              <a:rPr lang="de-DE"/>
              <a:t>Good Practice: Praxisnahe Berufsorientierung in Brandneburg W- 4035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anchor="b" anchorCtr="0"/>
          <a:lstStyle/>
          <a:p>
            <a:fld id="{B2A54703-7B11-304E-913B-E52C2E5950A1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180000" y="720000"/>
            <a:ext cx="4860000" cy="4500000"/>
          </a:xfrm>
          <a:solidFill>
            <a:schemeClr val="bg1"/>
          </a:solidFill>
        </p:spPr>
        <p:txBody>
          <a:bodyPr lIns="360000" tIns="360000" rIns="360000" bIns="1835999" anchor="b" anchorCtr="0">
            <a:noAutofit/>
          </a:bodyPr>
          <a:lstStyle>
            <a:lvl1pPr algn="l">
              <a:defRPr sz="5200">
                <a:solidFill>
                  <a:srgbClr val="073070"/>
                </a:solidFill>
              </a:defRPr>
            </a:lvl1pPr>
          </a:lstStyle>
          <a:p>
            <a:r>
              <a:rPr lang="de-DE" dirty="0"/>
              <a:t>Zwischentitel hinzufügen</a:t>
            </a:r>
          </a:p>
        </p:txBody>
      </p:sp>
      <p:sp>
        <p:nvSpPr>
          <p:cNvPr id="19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180000" y="3528235"/>
            <a:ext cx="4860000" cy="1691765"/>
          </a:xfrm>
          <a:prstGeom prst="rect">
            <a:avLst/>
          </a:prstGeom>
          <a:noFill/>
        </p:spPr>
        <p:txBody>
          <a:bodyPr lIns="360000" rIns="360000">
            <a:noAutofit/>
          </a:bodyPr>
          <a:lstStyle>
            <a:lvl1pPr marL="0" indent="0">
              <a:spcBef>
                <a:spcPts val="1000"/>
              </a:spcBef>
              <a:buNone/>
              <a:defRPr sz="2000" b="1">
                <a:solidFill>
                  <a:srgbClr val="073070"/>
                </a:solidFill>
              </a:defRPr>
            </a:lvl1pPr>
          </a:lstStyle>
          <a:p>
            <a:pPr lvl="0"/>
            <a:r>
              <a:rPr lang="de-DE" dirty="0"/>
              <a:t>Untertitel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422139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>
        <p:tmplLst>
          <p:tmpl>
            <p:tnLst>
              <p:par>
                <p:cTn presetID="2" presetClass="entr" presetSubtype="8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, Bild link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825387DE-443D-2896-BD18-680DF67F69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-492" y="0"/>
            <a:ext cx="7740497" cy="6480175"/>
          </a:xfrm>
          <a:solidFill>
            <a:srgbClr val="FFE2C8"/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809999" y="5976000"/>
            <a:ext cx="720001" cy="180000"/>
          </a:xfrm>
        </p:spPr>
        <p:txBody>
          <a:bodyPr anchor="b" anchorCtr="0"/>
          <a:lstStyle/>
          <a:p>
            <a:fld id="{BE7E913D-486D-437A-BC09-E3C17CB2FA06}" type="datetime1">
              <a:rPr lang="de-DE" smtClean="0"/>
              <a:t>25.06.2026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530001" y="5976000"/>
            <a:ext cx="6030473" cy="180000"/>
          </a:xfrm>
        </p:spPr>
        <p:txBody>
          <a:bodyPr/>
          <a:lstStyle/>
          <a:p>
            <a:r>
              <a:rPr lang="de-DE"/>
              <a:t>Good Practice: Praxisnahe Berufsorientierung in Brandneburg W- 4035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anchor="b" anchorCtr="0"/>
          <a:lstStyle/>
          <a:p>
            <a:fld id="{B2A54703-7B11-304E-913B-E52C2E5950A1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6480336" y="720000"/>
            <a:ext cx="4860000" cy="4500000"/>
          </a:xfrm>
          <a:solidFill>
            <a:schemeClr val="bg1"/>
          </a:solidFill>
        </p:spPr>
        <p:txBody>
          <a:bodyPr lIns="360000" tIns="360000" rIns="360000" bIns="1835999" anchor="b" anchorCtr="0">
            <a:noAutofit/>
          </a:bodyPr>
          <a:lstStyle>
            <a:lvl1pPr algn="l">
              <a:defRPr sz="5200">
                <a:solidFill>
                  <a:srgbClr val="073070"/>
                </a:solidFill>
              </a:defRPr>
            </a:lvl1pPr>
          </a:lstStyle>
          <a:p>
            <a:r>
              <a:rPr lang="de-DE" dirty="0"/>
              <a:t>Zwischentitel hinzufügen</a:t>
            </a:r>
          </a:p>
        </p:txBody>
      </p:sp>
      <p:sp>
        <p:nvSpPr>
          <p:cNvPr id="19" name="Textplatzhalt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6480336" y="3528235"/>
            <a:ext cx="4860000" cy="1691765"/>
          </a:xfrm>
          <a:prstGeom prst="rect">
            <a:avLst/>
          </a:prstGeom>
          <a:noFill/>
        </p:spPr>
        <p:txBody>
          <a:bodyPr lIns="360000" rIns="360000">
            <a:noAutofit/>
          </a:bodyPr>
          <a:lstStyle>
            <a:lvl1pPr marL="0" indent="0">
              <a:spcBef>
                <a:spcPts val="1000"/>
              </a:spcBef>
              <a:buNone/>
              <a:defRPr sz="2000" b="1">
                <a:solidFill>
                  <a:srgbClr val="073070"/>
                </a:solidFill>
              </a:defRPr>
            </a:lvl1pPr>
          </a:lstStyle>
          <a:p>
            <a:pPr lvl="0"/>
            <a:r>
              <a:rPr lang="de-DE" dirty="0"/>
              <a:t>Untertitel hinzufügen</a:t>
            </a:r>
          </a:p>
        </p:txBody>
      </p:sp>
    </p:spTree>
    <p:extLst>
      <p:ext uri="{BB962C8B-B14F-4D97-AF65-F5344CB8AC3E}">
        <p14:creationId xmlns:p14="http://schemas.microsoft.com/office/powerpoint/2010/main" val="71008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>
        <p:tmplLst>
          <p:tmpl>
            <p:tnLst>
              <p:par>
                <p:cTn presetID="2" presetClass="entr" presetSubtype="2" decel="5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 dirty="0"/>
              <a:t>Überschrift hinzufügen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anchor="b" anchorCtr="0"/>
          <a:lstStyle/>
          <a:p>
            <a:fld id="{7503DE45-8CDA-42BD-928D-0F40CAB68555}" type="datetime1">
              <a:rPr lang="de-DE" smtClean="0"/>
              <a:t>25.06.2026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Good Practice: Praxisnahe Berufsorientierung in Brandneburg W- 4035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anchor="b" anchorCtr="0"/>
          <a:lstStyle/>
          <a:p>
            <a:fld id="{B2A54703-7B11-304E-913B-E52C2E5950A1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00F14F9F-9AEC-41F8-B614-B01048E4A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77" y="1619880"/>
            <a:ext cx="10441334" cy="3780483"/>
          </a:xfrm>
          <a:prstGeom prst="rect">
            <a:avLst/>
          </a:prstGeom>
        </p:spPr>
        <p:txBody>
          <a:bodyPr vert="horz" lIns="0" tIns="0" rIns="0" bIns="1080000" rtlCol="0">
            <a:noAutofit/>
          </a:bodyPr>
          <a:lstStyle>
            <a:lvl1pPr marL="317500" indent="-317500">
              <a:spcBef>
                <a:spcPts val="1000"/>
              </a:spcBef>
              <a:buFont typeface="Arial" panose="020B0604020202020204" pitchFamily="34" charset="0"/>
              <a:buChar char="■"/>
              <a:defRPr/>
            </a:lvl1pPr>
            <a:lvl2pPr marL="685800" indent="-327025">
              <a:buFont typeface="Arial" panose="020B0604020202020204" pitchFamily="34" charset="0"/>
              <a:buChar char="■"/>
              <a:defRPr/>
            </a:lvl2pPr>
            <a:lvl3pPr marL="933450" indent="-215900">
              <a:buFont typeface="Arial" panose="020B0604020202020204" pitchFamily="34" charset="0"/>
              <a:buChar char="■"/>
              <a:defRPr/>
            </a:lvl3pPr>
            <a:lvl4pPr marL="1155700" indent="-222250">
              <a:buFont typeface="Arial" panose="020B0604020202020204" pitchFamily="34" charset="0"/>
              <a:buChar char="■"/>
              <a:defRPr/>
            </a:lvl4pPr>
            <a:lvl5pPr marL="1379538" indent="-223838">
              <a:buFont typeface="Arial" panose="020B0604020202020204" pitchFamily="34" charset="0"/>
              <a:buChar char="■"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902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,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577" y="539743"/>
            <a:ext cx="10441334" cy="900114"/>
          </a:xfrm>
        </p:spPr>
        <p:txBody>
          <a:bodyPr/>
          <a:lstStyle/>
          <a:p>
            <a:r>
              <a:rPr lang="de-DE" dirty="0"/>
              <a:t>Überschrift hinzufügen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anchor="b" anchorCtr="0"/>
          <a:lstStyle/>
          <a:p>
            <a:fld id="{20CF368D-90EE-49AB-94E4-7BB16AF684D0}" type="datetime1">
              <a:rPr lang="de-DE" smtClean="0"/>
              <a:t>25.06.2026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Good Practice: Praxisnahe Berufsorientierung in Brandneburg W- 4035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anchor="b" anchorCtr="0"/>
          <a:lstStyle/>
          <a:p>
            <a:fld id="{B2A54703-7B11-304E-913B-E52C2E5950A1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9F2C1999-F290-444A-B7A1-94D920B079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39578" y="1619880"/>
            <a:ext cx="5040643" cy="3780484"/>
          </a:xfrm>
          <a:prstGeom prst="rect">
            <a:avLst/>
          </a:prstGeom>
        </p:spPr>
        <p:txBody>
          <a:bodyPr vert="horz" lIns="0" tIns="0" rIns="0" bIns="108000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9A36F721-8051-4C89-99C5-1254B9E57B49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940267" y="1619880"/>
            <a:ext cx="5040643" cy="3780484"/>
          </a:xfrm>
          <a:prstGeom prst="rect">
            <a:avLst/>
          </a:prstGeom>
        </p:spPr>
        <p:txBody>
          <a:bodyPr vert="horz" lIns="0" tIns="0" rIns="0" bIns="108000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812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Vergleich">
    <p:bg>
      <p:bgPr>
        <a:solidFill>
          <a:srgbClr val="FFE2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577" y="539743"/>
            <a:ext cx="4860621" cy="900114"/>
          </a:xfrm>
        </p:spPr>
        <p:txBody>
          <a:bodyPr>
            <a:noAutofit/>
          </a:bodyPr>
          <a:lstStyle/>
          <a:p>
            <a:r>
              <a:rPr lang="de-DE" dirty="0"/>
              <a:t>Überschrift hinzufügen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anchor="b" anchorCtr="0"/>
          <a:lstStyle/>
          <a:p>
            <a:fld id="{F72B6845-3DAF-4E86-943B-69D21704AE9A}" type="datetime1">
              <a:rPr lang="de-DE" smtClean="0"/>
              <a:t>25.06.2026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Good Practice: Praxisnahe Berufsorientierung in Brandneburg W- 4035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anchor="b" anchorCtr="0"/>
          <a:lstStyle/>
          <a:p>
            <a:fld id="{B2A54703-7B11-304E-913B-E52C2E5950A1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9F2C1999-F290-444A-B7A1-94D920B079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39579" y="1619880"/>
            <a:ext cx="4860620" cy="3600460"/>
          </a:xfrm>
          <a:prstGeom prst="rect">
            <a:avLst/>
          </a:prstGeom>
        </p:spPr>
        <p:txBody>
          <a:bodyPr vert="horz" lIns="0" tIns="0" rIns="0" bIns="108000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9A36F721-8051-4C89-99C5-1254B9E57B49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120290" y="1619880"/>
            <a:ext cx="4860620" cy="3600460"/>
          </a:xfrm>
          <a:prstGeom prst="rect">
            <a:avLst/>
          </a:prstGeom>
        </p:spPr>
        <p:txBody>
          <a:bodyPr vert="horz" lIns="0" tIns="0" rIns="0" bIns="108000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3632D313-73AF-E1E5-1648-2824B50ACD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19813" y="539750"/>
            <a:ext cx="4860925" cy="900113"/>
          </a:xfrm>
        </p:spPr>
        <p:txBody>
          <a:bodyPr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400" b="1">
                <a:solidFill>
                  <a:srgbClr val="073070"/>
                </a:solidFill>
              </a:defRPr>
            </a:lvl1pPr>
          </a:lstStyle>
          <a:p>
            <a:pPr lvl="0"/>
            <a:r>
              <a:rPr lang="de-DE"/>
              <a:t>Überschrift hinzufügen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ACDC21B8-E3A6-E8B8-01EB-61E841EFD745}"/>
              </a:ext>
            </a:extLst>
          </p:cNvPr>
          <p:cNvSpPr/>
          <p:nvPr userDrawn="1"/>
        </p:nvSpPr>
        <p:spPr>
          <a:xfrm>
            <a:off x="5580221" y="179696"/>
            <a:ext cx="360046" cy="5400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9913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Vergleich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C327665E-ED3C-C8C2-4F65-0466C22D3182}"/>
              </a:ext>
            </a:extLst>
          </p:cNvPr>
          <p:cNvSpPr/>
          <p:nvPr userDrawn="1"/>
        </p:nvSpPr>
        <p:spPr>
          <a:xfrm>
            <a:off x="5940267" y="1619880"/>
            <a:ext cx="5040471" cy="3780484"/>
          </a:xfrm>
          <a:prstGeom prst="rect">
            <a:avLst/>
          </a:prstGeom>
          <a:solidFill>
            <a:srgbClr val="FFE2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92A288CD-1C17-938F-A985-A58D6030CD0A}"/>
              </a:ext>
            </a:extLst>
          </p:cNvPr>
          <p:cNvSpPr/>
          <p:nvPr userDrawn="1"/>
        </p:nvSpPr>
        <p:spPr>
          <a:xfrm>
            <a:off x="539577" y="1619880"/>
            <a:ext cx="5040644" cy="3780484"/>
          </a:xfrm>
          <a:prstGeom prst="rect">
            <a:avLst/>
          </a:prstGeom>
          <a:solidFill>
            <a:srgbClr val="FFE2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577" y="539743"/>
            <a:ext cx="10441161" cy="900114"/>
          </a:xfrm>
        </p:spPr>
        <p:txBody>
          <a:bodyPr>
            <a:noAutofit/>
          </a:bodyPr>
          <a:lstStyle/>
          <a:p>
            <a:r>
              <a:rPr lang="de-DE" dirty="0"/>
              <a:t>Überschrift hinzufügen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anchor="b" anchorCtr="0"/>
          <a:lstStyle/>
          <a:p>
            <a:fld id="{AF5F1F78-B93C-412F-9DE0-5DD948FC1A97}" type="datetime1">
              <a:rPr lang="de-DE" smtClean="0"/>
              <a:t>25.06.2026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Good Practice: Praxisnahe Berufsorientierung in Brandneburg W- 4035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anchor="b" anchorCtr="0"/>
          <a:lstStyle/>
          <a:p>
            <a:fld id="{B2A54703-7B11-304E-913B-E52C2E5950A1}" type="slidenum">
              <a:rPr lang="de-DE" smtClean="0"/>
              <a:t>‹Nr.›</a:t>
            </a:fld>
            <a:endParaRPr lang="de-DE"/>
          </a:p>
        </p:txBody>
      </p:sp>
      <p:sp>
        <p:nvSpPr>
          <p:cNvPr id="4" name="Bildplatzhalter 8">
            <a:extLst>
              <a:ext uri="{FF2B5EF4-FFF2-40B4-BE49-F238E27FC236}">
                <a16:creationId xmlns:a16="http://schemas.microsoft.com/office/drawing/2014/main" id="{7346FC43-D576-9579-CADE-992AE4E5943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00" y="1980000"/>
            <a:ext cx="1800230" cy="3240000"/>
          </a:xfrm>
          <a:prstGeom prst="rect">
            <a:avLst/>
          </a:prstGeom>
          <a:solidFill>
            <a:srgbClr val="FFE2C8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Bildplatzhalter 8">
            <a:extLst>
              <a:ext uri="{FF2B5EF4-FFF2-40B4-BE49-F238E27FC236}">
                <a16:creationId xmlns:a16="http://schemas.microsoft.com/office/drawing/2014/main" id="{7D10B6D6-E87E-F1EC-24D3-AD500F9E99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19814" y="1980000"/>
            <a:ext cx="1800000" cy="3240340"/>
          </a:xfrm>
          <a:prstGeom prst="rect">
            <a:avLst/>
          </a:prstGeom>
          <a:solidFill>
            <a:srgbClr val="FFE2C8"/>
          </a:solidFill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490F78D0-8B8C-6F91-2392-4E287EF155A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699853" y="1980000"/>
            <a:ext cx="2700345" cy="3240000"/>
          </a:xfrm>
          <a:prstGeom prst="rect">
            <a:avLst/>
          </a:prstGeom>
        </p:spPr>
        <p:txBody>
          <a:bodyPr>
            <a:noAutofit/>
          </a:bodyPr>
          <a:lstStyle>
            <a:lvl1pPr marL="216000" indent="-216000">
              <a:spcBef>
                <a:spcPts val="1000"/>
              </a:spcBef>
              <a:buSzPct val="75000"/>
              <a:buFont typeface="Wingdings" panose="05000000000000000000" pitchFamily="2" charset="2"/>
              <a:buChar char="n"/>
              <a:defRPr sz="18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4" name="Textplatzhalter 12">
            <a:extLst>
              <a:ext uri="{FF2B5EF4-FFF2-40B4-BE49-F238E27FC236}">
                <a16:creationId xmlns:a16="http://schemas.microsoft.com/office/drawing/2014/main" id="{39109B5D-5BEB-BB70-28D8-DB1C36D3229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00000" y="1980000"/>
            <a:ext cx="2700000" cy="3240000"/>
          </a:xfrm>
          <a:prstGeom prst="rect">
            <a:avLst/>
          </a:prstGeom>
        </p:spPr>
        <p:txBody>
          <a:bodyPr>
            <a:noAutofit/>
          </a:bodyPr>
          <a:lstStyle>
            <a:lvl1pPr marL="216000" indent="-216000">
              <a:spcBef>
                <a:spcPts val="1000"/>
              </a:spcBef>
              <a:buSzPct val="75000"/>
              <a:buFont typeface="Wingdings" panose="05000000000000000000" pitchFamily="2" charset="2"/>
              <a:buChar char="n"/>
              <a:defRPr sz="18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4694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ihandform 13">
            <a:extLst>
              <a:ext uri="{FF2B5EF4-FFF2-40B4-BE49-F238E27FC236}">
                <a16:creationId xmlns:a16="http://schemas.microsoft.com/office/drawing/2014/main" id="{A485987F-A42D-BCEA-63AB-E5F8F02BDD6D}"/>
              </a:ext>
            </a:extLst>
          </p:cNvPr>
          <p:cNvSpPr/>
          <p:nvPr userDrawn="1"/>
        </p:nvSpPr>
        <p:spPr bwMode="gray">
          <a:xfrm>
            <a:off x="0" y="0"/>
            <a:ext cx="11520980" cy="6480502"/>
          </a:xfrm>
          <a:custGeom>
            <a:avLst/>
            <a:gdLst>
              <a:gd name="connsiteX0" fmla="*/ 359555 w 11520980"/>
              <a:gd name="connsiteY0" fmla="*/ 359719 h 6480502"/>
              <a:gd name="connsiteX1" fmla="*/ 359555 w 11520980"/>
              <a:gd name="connsiteY1" fmla="*/ 5400364 h 6480502"/>
              <a:gd name="connsiteX2" fmla="*/ 11160934 w 11520980"/>
              <a:gd name="connsiteY2" fmla="*/ 5400364 h 6480502"/>
              <a:gd name="connsiteX3" fmla="*/ 11160934 w 11520980"/>
              <a:gd name="connsiteY3" fmla="*/ 359719 h 6480502"/>
              <a:gd name="connsiteX4" fmla="*/ 11160934 w 11520980"/>
              <a:gd name="connsiteY4" fmla="*/ 0 h 6480502"/>
              <a:gd name="connsiteX5" fmla="*/ 11520980 w 11520980"/>
              <a:gd name="connsiteY5" fmla="*/ 0 h 6480502"/>
              <a:gd name="connsiteX6" fmla="*/ 11520980 w 11520980"/>
              <a:gd name="connsiteY6" fmla="*/ 0 h 6480502"/>
              <a:gd name="connsiteX7" fmla="*/ 11520980 w 11520980"/>
              <a:gd name="connsiteY7" fmla="*/ 359719 h 6480502"/>
              <a:gd name="connsiteX8" fmla="*/ 11520980 w 11520980"/>
              <a:gd name="connsiteY8" fmla="*/ 5400364 h 6480502"/>
              <a:gd name="connsiteX9" fmla="*/ 11520980 w 11520980"/>
              <a:gd name="connsiteY9" fmla="*/ 6480175 h 6480502"/>
              <a:gd name="connsiteX10" fmla="*/ 11520980 w 11520980"/>
              <a:gd name="connsiteY10" fmla="*/ 6480502 h 6480502"/>
              <a:gd name="connsiteX11" fmla="*/ 1 w 11520980"/>
              <a:gd name="connsiteY11" fmla="*/ 6480502 h 6480502"/>
              <a:gd name="connsiteX12" fmla="*/ 1 w 11520980"/>
              <a:gd name="connsiteY12" fmla="*/ 6480175 h 6480502"/>
              <a:gd name="connsiteX13" fmla="*/ 1 w 11520980"/>
              <a:gd name="connsiteY13" fmla="*/ 5400364 h 6480502"/>
              <a:gd name="connsiteX14" fmla="*/ 1 w 11520980"/>
              <a:gd name="connsiteY14" fmla="*/ 359719 h 6480502"/>
              <a:gd name="connsiteX15" fmla="*/ 0 w 11520980"/>
              <a:gd name="connsiteY15" fmla="*/ 359719 h 6480502"/>
              <a:gd name="connsiteX16" fmla="*/ 0 w 11520980"/>
              <a:gd name="connsiteY16" fmla="*/ 0 h 6480502"/>
              <a:gd name="connsiteX17" fmla="*/ 11160934 w 11520980"/>
              <a:gd name="connsiteY17" fmla="*/ 0 h 6480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1520980" h="6480502">
                <a:moveTo>
                  <a:pt x="359555" y="359719"/>
                </a:moveTo>
                <a:lnTo>
                  <a:pt x="359555" y="5400364"/>
                </a:lnTo>
                <a:lnTo>
                  <a:pt x="11160934" y="5400364"/>
                </a:lnTo>
                <a:lnTo>
                  <a:pt x="11160934" y="359719"/>
                </a:lnTo>
                <a:close/>
                <a:moveTo>
                  <a:pt x="11160934" y="0"/>
                </a:moveTo>
                <a:lnTo>
                  <a:pt x="11520980" y="0"/>
                </a:lnTo>
                <a:lnTo>
                  <a:pt x="11520980" y="0"/>
                </a:lnTo>
                <a:lnTo>
                  <a:pt x="11520980" y="359719"/>
                </a:lnTo>
                <a:lnTo>
                  <a:pt x="11520980" y="5400364"/>
                </a:lnTo>
                <a:lnTo>
                  <a:pt x="11520980" y="6480175"/>
                </a:lnTo>
                <a:lnTo>
                  <a:pt x="11520980" y="6480502"/>
                </a:lnTo>
                <a:lnTo>
                  <a:pt x="1" y="6480502"/>
                </a:lnTo>
                <a:lnTo>
                  <a:pt x="1" y="6480175"/>
                </a:lnTo>
                <a:lnTo>
                  <a:pt x="1" y="5400364"/>
                </a:lnTo>
                <a:lnTo>
                  <a:pt x="1" y="359719"/>
                </a:lnTo>
                <a:lnTo>
                  <a:pt x="0" y="359719"/>
                </a:lnTo>
                <a:lnTo>
                  <a:pt x="0" y="0"/>
                </a:lnTo>
                <a:lnTo>
                  <a:pt x="1116093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577" y="539742"/>
            <a:ext cx="10441334" cy="9001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77" y="1619880"/>
            <a:ext cx="10441333" cy="37804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0000" y="5976000"/>
            <a:ext cx="719508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rgbClr val="073070"/>
                </a:solidFill>
              </a:defRPr>
            </a:lvl1pPr>
          </a:lstStyle>
          <a:p>
            <a:fld id="{23EE9A87-B576-4DD7-A7DA-34300147BE40}" type="datetime1">
              <a:rPr lang="de-DE" smtClean="0"/>
              <a:t>25.06.2026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0001" y="5976000"/>
            <a:ext cx="7830704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rgbClr val="073070"/>
                </a:solidFill>
              </a:defRPr>
            </a:lvl1pPr>
          </a:lstStyle>
          <a:p>
            <a:r>
              <a:rPr lang="de-DE"/>
              <a:t>Good Practice: Praxisnahe Berufsorientierung in Brandneburg W- 4035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000" y="5976000"/>
            <a:ext cx="450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0">
                <a:solidFill>
                  <a:srgbClr val="073070"/>
                </a:solidFill>
              </a:defRPr>
            </a:lvl1pPr>
          </a:lstStyle>
          <a:p>
            <a:fld id="{B2A54703-7B11-304E-913B-E52C2E5950A1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B95EF2B-C330-516D-67AE-D0BB9C20838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988730" y="5512780"/>
            <a:ext cx="2446429" cy="89632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8B4ACDE-1FA8-626F-E215-85D6FB18F68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264275"/>
            <a:ext cx="3413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DE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</a:t>
            </a:r>
          </a:p>
        </p:txBody>
      </p:sp>
    </p:spTree>
    <p:extLst>
      <p:ext uri="{BB962C8B-B14F-4D97-AF65-F5344CB8AC3E}">
        <p14:creationId xmlns:p14="http://schemas.microsoft.com/office/powerpoint/2010/main" val="1957895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74" r:id="rId2"/>
    <p:sldLayoutId id="2147483713" r:id="rId3"/>
    <p:sldLayoutId id="2147483700" r:id="rId4"/>
    <p:sldLayoutId id="2147483701" r:id="rId5"/>
    <p:sldLayoutId id="2147483685" r:id="rId6"/>
    <p:sldLayoutId id="2147483688" r:id="rId7"/>
    <p:sldLayoutId id="2147483702" r:id="rId8"/>
    <p:sldLayoutId id="2147483703" r:id="rId9"/>
    <p:sldLayoutId id="2147483704" r:id="rId10"/>
    <p:sldLayoutId id="2147483692" r:id="rId11"/>
    <p:sldLayoutId id="2147483708" r:id="rId12"/>
    <p:sldLayoutId id="2147483689" r:id="rId13"/>
    <p:sldLayoutId id="2147483705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864017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rgbClr val="073070"/>
          </a:solidFill>
          <a:latin typeface="+mn-lt"/>
          <a:ea typeface="+mj-ea"/>
          <a:cs typeface="+mj-cs"/>
        </a:defRPr>
      </a:lvl1pPr>
    </p:titleStyle>
    <p:bodyStyle>
      <a:lvl1pPr marL="316800" indent="-316800" algn="l" defTabSz="8640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Systemschrift Normal"/>
        <a:buChar char="■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4000" indent="-327600" algn="l" defTabSz="864000" rtl="0" eaLnBrk="1" latinLnBrk="0" hangingPunct="1">
        <a:lnSpc>
          <a:spcPct val="100000"/>
        </a:lnSpc>
        <a:spcBef>
          <a:spcPts val="472"/>
        </a:spcBef>
        <a:buClr>
          <a:schemeClr val="accent1"/>
        </a:buClr>
        <a:buFont typeface="Systemschrift Normal"/>
        <a:buChar char="■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32400" indent="-216000" algn="l" defTabSz="864000" rtl="0" eaLnBrk="1" latinLnBrk="0" hangingPunct="1">
        <a:lnSpc>
          <a:spcPct val="100000"/>
        </a:lnSpc>
        <a:spcBef>
          <a:spcPts val="472"/>
        </a:spcBef>
        <a:buClr>
          <a:schemeClr val="accent1"/>
        </a:buClr>
        <a:buFont typeface="Systemschrift Normal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55600" indent="-223200" algn="l" defTabSz="864000" rtl="0" eaLnBrk="1" latinLnBrk="0" hangingPunct="1">
        <a:lnSpc>
          <a:spcPct val="100000"/>
        </a:lnSpc>
        <a:spcBef>
          <a:spcPts val="472"/>
        </a:spcBef>
        <a:buClr>
          <a:schemeClr val="accent1"/>
        </a:buClr>
        <a:buFont typeface="Systemschrift Normal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8800" indent="-223200" algn="l" defTabSz="864000" rtl="0" eaLnBrk="1" latinLnBrk="0" hangingPunct="1">
        <a:lnSpc>
          <a:spcPct val="100000"/>
        </a:lnSpc>
        <a:spcBef>
          <a:spcPts val="472"/>
        </a:spcBef>
        <a:buClr>
          <a:schemeClr val="accent1"/>
        </a:buClr>
        <a:buFont typeface="Systemschrift Normal"/>
        <a:buChar char="■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41" userDrawn="1">
          <p15:clr>
            <a:srgbClr val="F26B43"/>
          </p15:clr>
        </p15:guide>
        <p15:guide id="2" pos="36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51F88-EB38-12CA-18F8-6E703437A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3F668FFA-F683-DF01-260A-A40B516A1F7A}"/>
              </a:ext>
            </a:extLst>
          </p:cNvPr>
          <p:cNvSpPr/>
          <p:nvPr/>
        </p:nvSpPr>
        <p:spPr>
          <a:xfrm>
            <a:off x="-1" y="-228"/>
            <a:ext cx="11160125" cy="566247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20AC8FF2-EC5B-55B3-D888-D1878C100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5030" y="360324"/>
            <a:ext cx="9260458" cy="2160000"/>
          </a:xfrm>
        </p:spPr>
        <p:txBody>
          <a:bodyPr>
            <a:noAutofit/>
          </a:bodyPr>
          <a:lstStyle/>
          <a:p>
            <a:r>
              <a:rPr lang="de-DE" dirty="0"/>
              <a:t>Praxislernen in Werkstätten</a:t>
            </a:r>
            <a:br>
              <a:rPr lang="de-DE" dirty="0"/>
            </a:br>
            <a:r>
              <a:rPr lang="de-DE" dirty="0"/>
              <a:t>W-4025 im Schuljahr 2025-2026</a:t>
            </a:r>
          </a:p>
        </p:txBody>
      </p:sp>
      <p:sp>
        <p:nvSpPr>
          <p:cNvPr id="7" name="Untertitel 6">
            <a:extLst>
              <a:ext uri="{FF2B5EF4-FFF2-40B4-BE49-F238E27FC236}">
                <a16:creationId xmlns:a16="http://schemas.microsoft.com/office/drawing/2014/main" id="{196DE65D-984B-1C33-E637-ECEFE16673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5029" y="2610048"/>
            <a:ext cx="9260457" cy="1350000"/>
          </a:xfrm>
        </p:spPr>
        <p:txBody>
          <a:bodyPr/>
          <a:lstStyle/>
          <a:p>
            <a:r>
              <a:rPr lang="de-DE" dirty="0"/>
              <a:t>Handwerkskammer Potsdam Judith Wedig</a:t>
            </a:r>
          </a:p>
          <a:p>
            <a:r>
              <a:rPr lang="de-DE" dirty="0"/>
              <a:t>Käthe-Kollwitz-Oberschule Steffen Jantzen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FBF3C04B-96D0-EBB9-CA5A-BE903DC03174}"/>
              </a:ext>
            </a:extLst>
          </p:cNvPr>
          <p:cNvSpPr/>
          <p:nvPr/>
        </p:nvSpPr>
        <p:spPr>
          <a:xfrm>
            <a:off x="0" y="5760409"/>
            <a:ext cx="11520488" cy="7197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 descr="Ein Bild, das Schrift, Grafiken, Text, Grafikdesign enthält.&#10;&#10;KI-generierte Inhalte können fehlerhaft sein.">
            <a:extLst>
              <a:ext uri="{FF2B5EF4-FFF2-40B4-BE49-F238E27FC236}">
                <a16:creationId xmlns:a16="http://schemas.microsoft.com/office/drawing/2014/main" id="{F5DFCF3F-D4B7-6F5A-0525-8714E870B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774" y="5944189"/>
            <a:ext cx="1779045" cy="355809"/>
          </a:xfrm>
          <a:prstGeom prst="rect">
            <a:avLst/>
          </a:prstGeom>
        </p:spPr>
      </p:pic>
      <p:pic>
        <p:nvPicPr>
          <p:cNvPr id="13" name="Grafik 12" descr="Ein Bild, das Schrift, Text, Grafiken, Screenshot enthält.&#10;&#10;KI-generierte Inhalte können fehlerhaft sein.">
            <a:extLst>
              <a:ext uri="{FF2B5EF4-FFF2-40B4-BE49-F238E27FC236}">
                <a16:creationId xmlns:a16="http://schemas.microsoft.com/office/drawing/2014/main" id="{8DA9EA6D-E807-6273-C046-1727D25A6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4917" y="4958899"/>
            <a:ext cx="2217819" cy="370198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C626656-30D2-5EAE-EBE3-6A73B87DBE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5603" y="5806792"/>
            <a:ext cx="3174521" cy="521156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11772D6-C861-4C26-B5F1-73A36F8984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56449" y="5791332"/>
            <a:ext cx="812411" cy="65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2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0F1FF3-5F76-28E5-40F5-7D777D262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76" y="539742"/>
            <a:ext cx="4680599" cy="900115"/>
          </a:xfrm>
        </p:spPr>
        <p:txBody>
          <a:bodyPr anchor="t">
            <a:normAutofit/>
          </a:bodyPr>
          <a:lstStyle/>
          <a:p>
            <a:r>
              <a:rPr lang="de-DE" dirty="0" err="1"/>
              <a:t>KFZ-Werkstatt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E069553-7BD7-DADA-0747-EEC4149A4E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0000" y="5976000"/>
            <a:ext cx="719508" cy="18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23970136-B215-417F-A6EE-547402B28C18}" type="datetime1">
              <a:rPr lang="de-DE" smtClean="0"/>
              <a:t>25.06.2026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BE4A03A-9D68-1A88-DD5D-06F838AA8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0001" y="5976000"/>
            <a:ext cx="3690174" cy="18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 err="1"/>
              <a:t>Good</a:t>
            </a:r>
            <a:r>
              <a:rPr lang="de-DE" dirty="0"/>
              <a:t> Practice: Praxisnahe Berufsorientierung in Brandenburg W- 4035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DC0F3F2-BDAC-CAC6-FBC4-5F1742864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0000" y="5976000"/>
            <a:ext cx="450000" cy="18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2A54703-7B11-304E-913B-E52C2E5950A1}" type="slidenum">
              <a:rPr lang="de-DE" smtClean="0"/>
              <a:pPr>
                <a:spcAft>
                  <a:spcPts val="600"/>
                </a:spcAft>
              </a:pPr>
              <a:t>10</a:t>
            </a:fld>
            <a:endParaRPr lang="de-DE"/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ABF60CE5-A159-7E24-7C8A-A08BDFD9461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7807" b="7807"/>
          <a:stretch/>
        </p:blipFill>
        <p:spPr>
          <a:xfrm>
            <a:off x="5760663" y="1"/>
            <a:ext cx="5759406" cy="6480174"/>
          </a:xfrm>
          <a:prstGeom prst="rect">
            <a:avLst/>
          </a:prstGeom>
          <a:noFill/>
        </p:spPr>
      </p:pic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CB35F92-B435-00B3-14CF-AA8BEA9AF92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39576" y="1619880"/>
            <a:ext cx="4680599" cy="3780483"/>
          </a:xfrm>
        </p:spPr>
        <p:txBody>
          <a:bodyPr>
            <a:normAutofit fontScale="92500" lnSpcReduction="10000"/>
          </a:bodyPr>
          <a:lstStyle/>
          <a:p>
            <a:r>
              <a:rPr lang="de-DE" dirty="0"/>
              <a:t>Schaltplan lesen</a:t>
            </a:r>
          </a:p>
          <a:p>
            <a:r>
              <a:rPr lang="de-DE" dirty="0"/>
              <a:t>Abisolieren</a:t>
            </a:r>
          </a:p>
          <a:p>
            <a:r>
              <a:rPr lang="de-DE" dirty="0"/>
              <a:t>Löten</a:t>
            </a:r>
          </a:p>
          <a:p>
            <a:r>
              <a:rPr lang="de-DE" dirty="0"/>
              <a:t>Bauteile befestigen</a:t>
            </a:r>
          </a:p>
          <a:p>
            <a:r>
              <a:rPr lang="de-DE" dirty="0"/>
              <a:t>Räderwechsel</a:t>
            </a:r>
          </a:p>
          <a:p>
            <a:r>
              <a:rPr lang="de-DE" dirty="0"/>
              <a:t>Zündkerzenwechsel</a:t>
            </a:r>
          </a:p>
          <a:p>
            <a:r>
              <a:rPr lang="de-DE" dirty="0"/>
              <a:t>Messen</a:t>
            </a:r>
          </a:p>
          <a:p>
            <a:r>
              <a:rPr lang="de-DE" dirty="0"/>
              <a:t>Stromkreis bauen</a:t>
            </a:r>
          </a:p>
          <a:p>
            <a:r>
              <a:rPr lang="de-DE" dirty="0"/>
              <a:t>Crimpen 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F2EFA15-3FA9-4712-9F13-7A4B80745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337" y="5358969"/>
            <a:ext cx="810838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1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59BDF-2BED-75A6-C735-9C2C36217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842D0579-68C9-716D-95A3-B99129DF587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4476" r="14476"/>
          <a:stretch>
            <a:fillRect/>
          </a:stretch>
        </p:blipFill>
        <p:spPr>
          <a:xfrm rot="5400000">
            <a:off x="180181" y="-180181"/>
            <a:ext cx="6480175" cy="6840538"/>
          </a:xfrm>
          <a:prstGeom prst="rect">
            <a:avLst/>
          </a:prstGeom>
          <a:solidFill>
            <a:srgbClr val="FFE2C8"/>
          </a:solidFill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54940BC8-ED3F-3131-2BB3-2883589AA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Kunststoffwerkstatt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F067FAE-D5ED-EB37-3B5B-5A5291A6E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2E503-7BFF-4CBA-827E-7C4AB98501B0}" type="datetime1">
              <a:rPr lang="de-DE" smtClean="0"/>
              <a:t>25.06.2026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79663D-5CEC-EA8F-D7C9-39ED681A7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4703-7B11-304E-913B-E52C2E5950A1}" type="slidenum">
              <a:rPr lang="de-DE" smtClean="0"/>
              <a:t>11</a:t>
            </a:fld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4F6D0EF-4845-C5A5-C7E5-755B2E9829F7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de-DE" dirty="0"/>
              <a:t>Zeichnungen lesen</a:t>
            </a:r>
          </a:p>
          <a:p>
            <a:r>
              <a:rPr lang="de-DE" dirty="0"/>
              <a:t>Anzeichnen</a:t>
            </a:r>
          </a:p>
          <a:p>
            <a:r>
              <a:rPr lang="de-DE" dirty="0"/>
              <a:t>Sägen</a:t>
            </a:r>
          </a:p>
          <a:p>
            <a:r>
              <a:rPr lang="de-DE" dirty="0"/>
              <a:t>Biegen</a:t>
            </a:r>
          </a:p>
          <a:p>
            <a:r>
              <a:rPr lang="de-DE" dirty="0"/>
              <a:t>Entgraten</a:t>
            </a:r>
          </a:p>
          <a:p>
            <a:r>
              <a:rPr lang="de-DE" dirty="0"/>
              <a:t>Bohren</a:t>
            </a:r>
          </a:p>
          <a:p>
            <a:r>
              <a:rPr lang="de-DE" dirty="0"/>
              <a:t>Schleifen</a:t>
            </a:r>
          </a:p>
          <a:p>
            <a:r>
              <a:rPr lang="de-DE" dirty="0"/>
              <a:t>Zusammenbauen</a:t>
            </a:r>
          </a:p>
          <a:p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88310791-9023-C47E-A808-FCFA3B041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Good Practice: Praxisnahe Berufsorientierung in Brandneburg W- 4035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CC50E75-4480-4E64-B7C2-DBF50DB58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9842" y="5611220"/>
            <a:ext cx="810838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5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F0C938-BB25-95A4-DE83-413901FFC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76" y="539742"/>
            <a:ext cx="3600461" cy="900115"/>
          </a:xfrm>
        </p:spPr>
        <p:txBody>
          <a:bodyPr anchor="t">
            <a:normAutofit/>
          </a:bodyPr>
          <a:lstStyle/>
          <a:p>
            <a:r>
              <a:rPr lang="de-DE" dirty="0"/>
              <a:t>Friseur-Kabinett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174D721-6256-77DC-191E-A0B9D9110E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0000" y="5976000"/>
            <a:ext cx="719508" cy="18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B57B2FC-A6B5-477C-9BA4-39F3280B8B20}" type="datetime1">
              <a:rPr lang="de-DE" smtClean="0"/>
              <a:pPr>
                <a:spcAft>
                  <a:spcPts val="600"/>
                </a:spcAft>
              </a:pPr>
              <a:t>25.06.2026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02AF5C1-E6AF-DAE4-743E-B680E69BB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0001" y="5976000"/>
            <a:ext cx="2610036" cy="18000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de-DE" sz="700" dirty="0" err="1"/>
              <a:t>Good</a:t>
            </a:r>
            <a:r>
              <a:rPr lang="de-DE" sz="700" dirty="0"/>
              <a:t> Practice: Praxisnahe Berufsorientierung in Brandenburg W- 4035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34425A4-111B-A70D-2EB0-BCDC4955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0000" y="5976000"/>
            <a:ext cx="450000" cy="18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2A54703-7B11-304E-913B-E52C2E5950A1}" type="slidenum">
              <a:rPr lang="de-DE" smtClean="0"/>
              <a:pPr>
                <a:spcAft>
                  <a:spcPts val="600"/>
                </a:spcAft>
              </a:pPr>
              <a:t>12</a:t>
            </a:fld>
            <a:endParaRPr lang="de-DE"/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BD22A687-7211-6CCD-08B2-68C3651C3C8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0415" r="10415"/>
          <a:stretch/>
        </p:blipFill>
        <p:spPr>
          <a:xfrm>
            <a:off x="4680106" y="42"/>
            <a:ext cx="6840382" cy="6480092"/>
          </a:xfrm>
          <a:prstGeom prst="rect">
            <a:avLst/>
          </a:prstGeom>
          <a:noFill/>
        </p:spPr>
      </p:pic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BB081E59-FD05-5A02-D0A6-9CC29FF56281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39576" y="1619880"/>
            <a:ext cx="3600461" cy="3780483"/>
          </a:xfrm>
        </p:spPr>
        <p:txBody>
          <a:bodyPr>
            <a:normAutofit/>
          </a:bodyPr>
          <a:lstStyle/>
          <a:p>
            <a:r>
              <a:rPr lang="de-DE" dirty="0"/>
              <a:t>Haarreinigung und Haarpflege</a:t>
            </a:r>
          </a:p>
          <a:p>
            <a:r>
              <a:rPr lang="de-DE" dirty="0"/>
              <a:t>Hochsteckfrisuren</a:t>
            </a:r>
          </a:p>
          <a:p>
            <a:r>
              <a:rPr lang="de-DE" dirty="0"/>
              <a:t>Lockenstab und Glätteisen</a:t>
            </a:r>
          </a:p>
          <a:p>
            <a:r>
              <a:rPr lang="de-DE" dirty="0"/>
              <a:t>Flechtfrisuren</a:t>
            </a:r>
          </a:p>
          <a:p>
            <a:r>
              <a:rPr lang="de-DE" dirty="0"/>
              <a:t>Herrenfrisuren</a:t>
            </a:r>
          </a:p>
          <a:p>
            <a:r>
              <a:rPr lang="de-DE" dirty="0"/>
              <a:t>Nageldesign</a:t>
            </a:r>
          </a:p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5C634C1-4D22-4F15-B781-E30359E07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199" y="5317575"/>
            <a:ext cx="810838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BE3F1-C645-43AA-D1B0-4E4E9B717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AA10336F-67E3-76C2-F670-9F951EF64C4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4475" r="-1" b="14474"/>
          <a:stretch>
            <a:fillRect/>
          </a:stretch>
        </p:blipFill>
        <p:spPr>
          <a:xfrm>
            <a:off x="20" y="1"/>
            <a:ext cx="6840362" cy="6480174"/>
          </a:xfrm>
          <a:prstGeom prst="rect">
            <a:avLst/>
          </a:prstGeom>
          <a:noFill/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399053F6-3E2C-A418-CAA3-F709B60EC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451" y="539742"/>
            <a:ext cx="3600459" cy="908245"/>
          </a:xfrm>
        </p:spPr>
        <p:txBody>
          <a:bodyPr anchor="t">
            <a:normAutofit/>
          </a:bodyPr>
          <a:lstStyle/>
          <a:p>
            <a:r>
              <a:rPr lang="de-DE" dirty="0"/>
              <a:t>Malerwerkstatt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1BA92B-0ACD-8E61-F899-8C0DF2EED9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0000" y="5976000"/>
            <a:ext cx="719508" cy="18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711E26E6-33F1-4B06-8191-F0CB68A66189}" type="datetime1">
              <a:rPr lang="de-DE" smtClean="0"/>
              <a:pPr>
                <a:spcAft>
                  <a:spcPts val="600"/>
                </a:spcAft>
              </a:pPr>
              <a:t>25.06.2026</a:t>
            </a:fld>
            <a:endParaRPr lang="de-DE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909BE39C-E39B-C766-D903-50265569D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0001" y="5976000"/>
            <a:ext cx="5130358" cy="18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de-DE"/>
              <a:t>Good Practice: Praxisnahe Berufsorientierung in Brandneburg W- 4035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15F877D-E029-F4E2-9C23-571D98A3C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0000" y="5976000"/>
            <a:ext cx="450000" cy="18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2A54703-7B11-304E-913B-E52C2E5950A1}" type="slidenum">
              <a:rPr lang="de-DE" smtClean="0"/>
              <a:pPr>
                <a:spcAft>
                  <a:spcPts val="600"/>
                </a:spcAft>
              </a:pPr>
              <a:t>13</a:t>
            </a:fld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3984A595-75D4-982E-A9BB-25AFCCDCF94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380451" y="1619880"/>
            <a:ext cx="3600459" cy="3780483"/>
          </a:xfrm>
        </p:spPr>
        <p:txBody>
          <a:bodyPr>
            <a:normAutofit/>
          </a:bodyPr>
          <a:lstStyle/>
          <a:p>
            <a:r>
              <a:rPr lang="de-DE" dirty="0"/>
              <a:t>Motive übertragen</a:t>
            </a:r>
          </a:p>
          <a:p>
            <a:r>
              <a:rPr lang="de-DE" dirty="0"/>
              <a:t>Schablonen schneiden</a:t>
            </a:r>
          </a:p>
          <a:p>
            <a:r>
              <a:rPr lang="de-DE" dirty="0"/>
              <a:t>Untergründe vorbereiten</a:t>
            </a:r>
          </a:p>
          <a:p>
            <a:r>
              <a:rPr lang="de-DE" dirty="0"/>
              <a:t>Motive „tupfen“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7CAB580-0C3E-4BD8-925D-31ACE4BDC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5250" y="5572256"/>
            <a:ext cx="810838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85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37E2F-36B2-4B2F-AFE2-F5B277E5C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4891CA-BAF8-1E4C-287A-EC243C9B6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76" y="539742"/>
            <a:ext cx="3600461" cy="900115"/>
          </a:xfrm>
        </p:spPr>
        <p:txBody>
          <a:bodyPr anchor="t">
            <a:normAutofit/>
          </a:bodyPr>
          <a:lstStyle/>
          <a:p>
            <a:r>
              <a:rPr lang="de-DE" dirty="0"/>
              <a:t>Metallwerkstatt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D6BB40-D206-57A9-1099-2555FF0BC6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0000" y="5976000"/>
            <a:ext cx="719508" cy="18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3027C3D2-B422-4ECD-AABC-9CDB94A2D519}" type="datetime1">
              <a:rPr lang="de-DE" smtClean="0"/>
              <a:pPr>
                <a:spcAft>
                  <a:spcPts val="600"/>
                </a:spcAft>
              </a:pPr>
              <a:t>25.06.2026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11824C-2D04-4262-F8CB-8E4134267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0001" y="5976000"/>
            <a:ext cx="2610036" cy="18000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de-DE" sz="700" dirty="0" err="1"/>
              <a:t>Good</a:t>
            </a:r>
            <a:r>
              <a:rPr lang="de-DE" sz="700" dirty="0"/>
              <a:t> Practice: Praxisnahe Berufsorientierung in Brandenburg W- 4035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D7F6E4C-2434-8A9D-39F4-8AD7411A5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0000" y="5976000"/>
            <a:ext cx="450000" cy="18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2A54703-7B11-304E-913B-E52C2E5950A1}" type="slidenum">
              <a:rPr lang="de-DE" smtClean="0"/>
              <a:pPr>
                <a:spcAft>
                  <a:spcPts val="600"/>
                </a:spcAft>
              </a:pPr>
              <a:t>14</a:t>
            </a:fld>
            <a:endParaRPr lang="de-DE"/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1B3E5CC4-5BBA-3B5B-E7C6-8FBC313CCDB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r="-1" b="28949"/>
          <a:stretch>
            <a:fillRect/>
          </a:stretch>
        </p:blipFill>
        <p:spPr>
          <a:xfrm>
            <a:off x="4680106" y="1"/>
            <a:ext cx="6840382" cy="6480174"/>
          </a:xfrm>
          <a:prstGeom prst="rect">
            <a:avLst/>
          </a:prstGeom>
          <a:noFill/>
        </p:spPr>
      </p:pic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CB46AF5C-72ED-6BF3-4ACB-540A4297869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39576" y="1619880"/>
            <a:ext cx="3600461" cy="378048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de-DE" dirty="0"/>
              <a:t>Zeichnungen lesen</a:t>
            </a:r>
          </a:p>
          <a:p>
            <a:pPr>
              <a:lnSpc>
                <a:spcPct val="90000"/>
              </a:lnSpc>
            </a:pPr>
            <a:r>
              <a:rPr lang="de-DE" dirty="0"/>
              <a:t>Anzeichnen/ Körnen</a:t>
            </a:r>
          </a:p>
          <a:p>
            <a:pPr>
              <a:lnSpc>
                <a:spcPct val="90000"/>
              </a:lnSpc>
            </a:pPr>
            <a:r>
              <a:rPr lang="de-DE" dirty="0"/>
              <a:t>Sägen</a:t>
            </a:r>
          </a:p>
          <a:p>
            <a:pPr>
              <a:lnSpc>
                <a:spcPct val="90000"/>
              </a:lnSpc>
            </a:pPr>
            <a:r>
              <a:rPr lang="de-DE" dirty="0"/>
              <a:t>Abkanten/Biegen</a:t>
            </a:r>
          </a:p>
          <a:p>
            <a:pPr>
              <a:lnSpc>
                <a:spcPct val="90000"/>
              </a:lnSpc>
            </a:pPr>
            <a:r>
              <a:rPr lang="de-DE" dirty="0"/>
              <a:t>Feilen</a:t>
            </a:r>
          </a:p>
          <a:p>
            <a:pPr>
              <a:lnSpc>
                <a:spcPct val="90000"/>
              </a:lnSpc>
            </a:pPr>
            <a:r>
              <a:rPr lang="de-DE" dirty="0"/>
              <a:t>Bohren</a:t>
            </a:r>
          </a:p>
          <a:p>
            <a:pPr>
              <a:lnSpc>
                <a:spcPct val="90000"/>
              </a:lnSpc>
            </a:pPr>
            <a:r>
              <a:rPr lang="de-DE" dirty="0"/>
              <a:t>Schleifen</a:t>
            </a:r>
          </a:p>
          <a:p>
            <a:pPr>
              <a:lnSpc>
                <a:spcPct val="90000"/>
              </a:lnSpc>
            </a:pPr>
            <a:r>
              <a:rPr lang="de-DE" dirty="0"/>
              <a:t>Zusammenbauen</a:t>
            </a:r>
          </a:p>
          <a:p>
            <a:pPr>
              <a:lnSpc>
                <a:spcPct val="90000"/>
              </a:lnSpc>
            </a:pP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0114773-C454-4CF5-8F9D-1FEB62FE2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4618" y="5368697"/>
            <a:ext cx="810838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86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A0C0D-2F0E-B0D9-4C94-055DC1754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platzhalter 10">
            <a:extLst>
              <a:ext uri="{FF2B5EF4-FFF2-40B4-BE49-F238E27FC236}">
                <a16:creationId xmlns:a16="http://schemas.microsoft.com/office/drawing/2014/main" id="{E46E4313-079E-108D-80DD-D8BDBB08204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6854" b="20200"/>
          <a:stretch>
            <a:fillRect/>
          </a:stretch>
        </p:blipFill>
        <p:spPr>
          <a:xfrm>
            <a:off x="20" y="1"/>
            <a:ext cx="6840362" cy="6480174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286761A-A7B6-E062-26F4-1511C0D73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451" y="539742"/>
            <a:ext cx="3600459" cy="908245"/>
          </a:xfrm>
        </p:spPr>
        <p:txBody>
          <a:bodyPr anchor="t">
            <a:normAutofit/>
          </a:bodyPr>
          <a:lstStyle/>
          <a:p>
            <a:r>
              <a:rPr lang="de-DE" sz="2600"/>
              <a:t>Sanitär-,  Heizungs- und Klimatechnikwerkstatt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72BA267-F4E1-4717-98F5-4E2CCE5845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0000" y="5976000"/>
            <a:ext cx="719508" cy="18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A845FF6-5FB9-44D5-BEE1-03F7765C2E09}" type="datetime1">
              <a:rPr lang="de-DE" smtClean="0"/>
              <a:pPr>
                <a:spcAft>
                  <a:spcPts val="600"/>
                </a:spcAft>
              </a:pPr>
              <a:t>25.06.2026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D788A19-3DA4-D67C-6217-9EB8934E5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0001" y="5976000"/>
            <a:ext cx="5130358" cy="18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de-DE"/>
              <a:t>Good Practice: Praxisnahe Berufsorientierung in Brandneburg W- 4035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E7808D7-DB3D-2F9D-7221-091C0C5C9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0000" y="5976000"/>
            <a:ext cx="450000" cy="18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2A54703-7B11-304E-913B-E52C2E5950A1}" type="slidenum">
              <a:rPr lang="de-DE" smtClean="0"/>
              <a:pPr>
                <a:spcAft>
                  <a:spcPts val="600"/>
                </a:spcAft>
              </a:pPr>
              <a:t>15</a:t>
            </a:fld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40EF41D0-3DAD-8E04-AB08-A7F39C0C4CA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380451" y="1619880"/>
            <a:ext cx="3600459" cy="378048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de-DE" sz="2200" dirty="0"/>
              <a:t>Zeichnungen lesen</a:t>
            </a:r>
          </a:p>
          <a:p>
            <a:pPr>
              <a:lnSpc>
                <a:spcPct val="90000"/>
              </a:lnSpc>
            </a:pPr>
            <a:r>
              <a:rPr lang="de-DE" sz="2200" dirty="0"/>
              <a:t>Anzeichnen</a:t>
            </a:r>
          </a:p>
          <a:p>
            <a:pPr>
              <a:lnSpc>
                <a:spcPct val="90000"/>
              </a:lnSpc>
            </a:pPr>
            <a:r>
              <a:rPr lang="de-DE" sz="2200" dirty="0"/>
              <a:t>Sägen</a:t>
            </a:r>
          </a:p>
          <a:p>
            <a:pPr>
              <a:lnSpc>
                <a:spcPct val="90000"/>
              </a:lnSpc>
            </a:pPr>
            <a:r>
              <a:rPr lang="de-DE" sz="2200" dirty="0"/>
              <a:t>Feilen</a:t>
            </a:r>
          </a:p>
          <a:p>
            <a:pPr>
              <a:lnSpc>
                <a:spcPct val="90000"/>
              </a:lnSpc>
            </a:pPr>
            <a:r>
              <a:rPr lang="de-DE" sz="2200" dirty="0"/>
              <a:t>Polieren</a:t>
            </a:r>
          </a:p>
          <a:p>
            <a:pPr>
              <a:lnSpc>
                <a:spcPct val="90000"/>
              </a:lnSpc>
            </a:pPr>
            <a:r>
              <a:rPr lang="de-DE" sz="2200" dirty="0"/>
              <a:t>Heißlöten</a:t>
            </a:r>
          </a:p>
          <a:p>
            <a:pPr>
              <a:lnSpc>
                <a:spcPct val="90000"/>
              </a:lnSpc>
            </a:pPr>
            <a:r>
              <a:rPr lang="de-DE" sz="2200" dirty="0"/>
              <a:t>Rohre weiten</a:t>
            </a:r>
          </a:p>
          <a:p>
            <a:pPr>
              <a:lnSpc>
                <a:spcPct val="90000"/>
              </a:lnSpc>
            </a:pPr>
            <a:r>
              <a:rPr lang="de-DE" sz="2200" dirty="0"/>
              <a:t>Biegen</a:t>
            </a:r>
          </a:p>
          <a:p>
            <a:pPr>
              <a:lnSpc>
                <a:spcPct val="90000"/>
              </a:lnSpc>
            </a:pPr>
            <a:r>
              <a:rPr lang="de-DE" sz="2200" dirty="0"/>
              <a:t>Zusammenbauen</a:t>
            </a:r>
          </a:p>
          <a:p>
            <a:pPr>
              <a:lnSpc>
                <a:spcPct val="90000"/>
              </a:lnSpc>
            </a:pPr>
            <a:endParaRPr lang="de-DE" sz="22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36BE228-0BA5-45D6-91D8-D1CDFF55D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9842" y="5646787"/>
            <a:ext cx="810838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9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AF4B0-7C64-9E42-2D3B-19A631830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3E129-91B0-7566-A5C9-E18A2CCC1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76" y="539742"/>
            <a:ext cx="3600461" cy="900115"/>
          </a:xfrm>
        </p:spPr>
        <p:txBody>
          <a:bodyPr anchor="t">
            <a:normAutofit/>
          </a:bodyPr>
          <a:lstStyle/>
          <a:p>
            <a:r>
              <a:rPr lang="de-DE" dirty="0"/>
              <a:t>EDV-Kabinette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87ED43D-CA60-4399-471F-7304AAFBBC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0000" y="5976000"/>
            <a:ext cx="719508" cy="18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8ADF13E3-6119-4086-B46E-872E427C92CF}" type="datetime1">
              <a:rPr lang="de-DE" smtClean="0"/>
              <a:pPr>
                <a:spcAft>
                  <a:spcPts val="600"/>
                </a:spcAft>
              </a:pPr>
              <a:t>25.06.2026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3D83A2C-065D-F5E4-D1A2-26AA5310A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0001" y="5976000"/>
            <a:ext cx="2610036" cy="18000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de-DE" sz="700"/>
              <a:t>Good Practice: Praxisnahe Berufsorientierung in Brandneburg W- 4035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7FEB8C1-7D75-512C-2F60-B3443F746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0000" y="5976000"/>
            <a:ext cx="450000" cy="18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2A54703-7B11-304E-913B-E52C2E5950A1}" type="slidenum">
              <a:rPr lang="de-DE" smtClean="0"/>
              <a:pPr>
                <a:spcAft>
                  <a:spcPts val="600"/>
                </a:spcAft>
              </a:pPr>
              <a:t>16</a:t>
            </a:fld>
            <a:endParaRPr lang="de-DE"/>
          </a:p>
        </p:txBody>
      </p:sp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BDDB99C2-6DFF-2F53-1F88-2365ED99E20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7844" b="7844"/>
          <a:stretch/>
        </p:blipFill>
        <p:spPr>
          <a:xfrm>
            <a:off x="4680106" y="53"/>
            <a:ext cx="6840382" cy="6480070"/>
          </a:xfrm>
          <a:prstGeom prst="rect">
            <a:avLst/>
          </a:prstGeom>
          <a:noFill/>
        </p:spPr>
      </p:pic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944E3E5D-F606-F531-DB49-653E49642EC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39576" y="1619880"/>
            <a:ext cx="3600461" cy="3780483"/>
          </a:xfrm>
        </p:spPr>
        <p:txBody>
          <a:bodyPr>
            <a:normAutofit/>
          </a:bodyPr>
          <a:lstStyle/>
          <a:p>
            <a:r>
              <a:rPr lang="de-DE" sz="2200"/>
              <a:t>Büromanagementkaufleute</a:t>
            </a:r>
          </a:p>
          <a:p>
            <a:r>
              <a:rPr lang="de-DE" sz="2200"/>
              <a:t>Recherche zu Ausbildungsberufen</a:t>
            </a:r>
          </a:p>
          <a:p>
            <a:r>
              <a:rPr lang="de-DE" sz="2200"/>
              <a:t>Arbeiten mit MS Office Programmen</a:t>
            </a:r>
          </a:p>
          <a:p>
            <a:r>
              <a:rPr lang="de-DE" sz="2200"/>
              <a:t>Comic- und Video-erstellung</a:t>
            </a:r>
          </a:p>
          <a:p>
            <a:r>
              <a:rPr lang="de-DE" sz="2200"/>
              <a:t>Präsentieren vor der Gruppe</a:t>
            </a:r>
          </a:p>
          <a:p>
            <a:endParaRPr lang="de-DE" sz="220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DF14F84-7004-4378-BA19-2EEC06D09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4618" y="5407575"/>
            <a:ext cx="810838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27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0F50E-DBC7-E547-2BA0-EDE61EBC7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B484D7-7C7E-3FAA-B2DC-FD7726E90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Zwischenphase (Oktober-Mai)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8F2A631-972F-26C9-25A4-BA149401C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0EB-2986-45F6-89FF-FA7D69F613D5}" type="datetime1">
              <a:rPr lang="de-DE" smtClean="0"/>
              <a:t>25.06.2026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91CBE00-00BF-9A4A-473C-7CE94F981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4703-7B11-304E-913B-E52C2E5950A1}" type="slidenum">
              <a:rPr lang="de-DE" smtClean="0"/>
              <a:t>17</a:t>
            </a:fld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506C860-0EF7-4AF1-0B5A-AF3D40CA643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39578" y="1619880"/>
            <a:ext cx="9473426" cy="3780484"/>
          </a:xfrm>
        </p:spPr>
        <p:txBody>
          <a:bodyPr/>
          <a:lstStyle/>
          <a:p>
            <a:pPr marL="316800" marR="0" lvl="0" indent="-316800" algn="l" defTabSz="8640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08FE5"/>
              </a:buClr>
              <a:buSzTx/>
              <a:buFont typeface="Systemschrift Normal"/>
              <a:buChar char="■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Zwischen den „Götz-Wochen</a:t>
            </a:r>
          </a:p>
          <a:p>
            <a:pPr lvl="1" indent="-316800">
              <a:spcBef>
                <a:spcPts val="1000"/>
              </a:spcBef>
              <a:buClr>
                <a:srgbClr val="408FE5"/>
              </a:buClr>
              <a:defRPr/>
            </a:pPr>
            <a:r>
              <a:rPr lang="de-DE" dirty="0">
                <a:solidFill>
                  <a:srgbClr val="242424"/>
                </a:solidFill>
                <a:latin typeface="Calibri" panose="020F0502020204030204"/>
              </a:rPr>
              <a:t>Erste Berufswünsche entstehen</a:t>
            </a:r>
            <a:endParaRPr kumimoji="0" lang="de-DE" b="0" i="0" u="none" strike="noStrike" kern="1200" cap="none" spc="0" normalizeH="0" baseline="0" noProof="0" dirty="0">
              <a:ln>
                <a:noFill/>
              </a:ln>
              <a:solidFill>
                <a:srgbClr val="24242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1" indent="-316800">
              <a:spcBef>
                <a:spcPts val="1000"/>
              </a:spcBef>
              <a:buClr>
                <a:srgbClr val="408FE5"/>
              </a:buClr>
              <a:defRPr/>
            </a:pPr>
            <a:r>
              <a:rPr kumimoji="0" lang="de-DE" b="0" i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Vorbereitung in den Berufswüschen</a:t>
            </a:r>
          </a:p>
          <a:p>
            <a:pPr marL="684000" marR="0" lvl="1" indent="-327600" algn="l" defTabSz="864000" rtl="0" eaLnBrk="1" fontAlgn="auto" latinLnBrk="0" hangingPunct="1">
              <a:lnSpc>
                <a:spcPct val="100000"/>
              </a:lnSpc>
              <a:spcBef>
                <a:spcPts val="472"/>
              </a:spcBef>
              <a:spcAft>
                <a:spcPts val="0"/>
              </a:spcAft>
              <a:buClr>
                <a:srgbClr val="408FE5"/>
              </a:buClr>
              <a:buSzTx/>
              <a:buFont typeface="Systemschrift Normal"/>
              <a:buChar char="■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Präsentationen zu Berufswünschen</a:t>
            </a:r>
          </a:p>
          <a:p>
            <a:pPr marL="684000" marR="0" lvl="1" indent="-327600" algn="l" defTabSz="864000" rtl="0" eaLnBrk="1" fontAlgn="auto" latinLnBrk="0" hangingPunct="1">
              <a:lnSpc>
                <a:spcPct val="100000"/>
              </a:lnSpc>
              <a:spcBef>
                <a:spcPts val="472"/>
              </a:spcBef>
              <a:spcAft>
                <a:spcPts val="0"/>
              </a:spcAft>
              <a:buClr>
                <a:srgbClr val="408FE5"/>
              </a:buClr>
              <a:buSzTx/>
              <a:buFont typeface="Systemschrift Normal"/>
              <a:buChar char="■"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Stärken und Schwächen</a:t>
            </a:r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6C7D924-5B8C-97B1-94C3-9376DD82B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/>
              <a:t>Good</a:t>
            </a:r>
            <a:r>
              <a:rPr lang="de-DE" dirty="0"/>
              <a:t> Practice: Praxisnahe Berufsorientierung in Brandenburg W- 4035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8751C47-5FF0-46BE-A1E6-D3D21B768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9855" y="5646787"/>
            <a:ext cx="810838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20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7E23D-D243-FB10-6402-C01609959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1A4D7F-78BF-4701-8BD6-B0AE87458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Nachbereitung der aktiven Projektphase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8F76F92-317B-430D-C569-569AD826F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0EB-2986-45F6-89FF-FA7D69F613D5}" type="datetime1">
              <a:rPr lang="de-DE" smtClean="0"/>
              <a:t>25.06.2026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697ED3F-D109-D5A6-BDFE-7C0A1CD09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4703-7B11-304E-913B-E52C2E5950A1}" type="slidenum">
              <a:rPr lang="de-DE" smtClean="0"/>
              <a:t>18</a:t>
            </a:fld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980479-E5A7-8C23-E3DB-55A667CD3D21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Handwerkskammer Potsdam</a:t>
            </a:r>
          </a:p>
          <a:p>
            <a:r>
              <a:rPr lang="de-DE" dirty="0"/>
              <a:t>Interne Auswertung mit dem Ausbildungspersonal</a:t>
            </a:r>
          </a:p>
          <a:p>
            <a:r>
              <a:rPr lang="de-DE" dirty="0"/>
              <a:t>Zertifikate erstellen</a:t>
            </a:r>
          </a:p>
          <a:p>
            <a:r>
              <a:rPr lang="de-DE" dirty="0"/>
              <a:t>Sachbericht schreiben</a:t>
            </a:r>
          </a:p>
          <a:p>
            <a:r>
              <a:rPr lang="de-DE" dirty="0"/>
              <a:t>Rechnungen bezahlen</a:t>
            </a:r>
          </a:p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6CA7720-815F-FE32-3B5C-23F9686F80C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940267" y="1619879"/>
            <a:ext cx="5040643" cy="4536121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Käthe-Kollwitz-Oberschule</a:t>
            </a:r>
          </a:p>
          <a:p>
            <a:r>
              <a:rPr lang="de-DE" dirty="0"/>
              <a:t>Nachbesprechung der 4 Bereiche mit den SuS</a:t>
            </a:r>
          </a:p>
          <a:p>
            <a:r>
              <a:rPr lang="de-DE" dirty="0"/>
              <a:t>PXL-Aufgaben auswerten</a:t>
            </a:r>
          </a:p>
          <a:p>
            <a:r>
              <a:rPr lang="de-DE" dirty="0"/>
              <a:t>Ziel: Welcher Beruf passt zu mir?</a:t>
            </a:r>
          </a:p>
          <a:p>
            <a:r>
              <a:rPr lang="de-DE" dirty="0"/>
              <a:t>Vertiefung im SBP 9 möglich/angestrebt</a:t>
            </a:r>
          </a:p>
          <a:p>
            <a:r>
              <a:rPr lang="de-DE" dirty="0"/>
              <a:t>Aktive Suche nach Praktikumsplätzen</a:t>
            </a:r>
          </a:p>
          <a:p>
            <a:r>
              <a:rPr lang="de-DE" dirty="0"/>
              <a:t>Bewerbungstraining in passender Berufssparte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1B94317-C5DF-481A-6863-CA1E09C78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/>
              <a:t>Good</a:t>
            </a:r>
            <a:r>
              <a:rPr lang="de-DE" dirty="0"/>
              <a:t> Practice: Praxisnahe Berufsorientierung in Brandenburg W- 4035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565DAAB-246E-42BF-96D0-DA45442D2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0588" y="5733880"/>
            <a:ext cx="810838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262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28491D-7696-CF79-AF2B-1F1EBD57D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Im Haus, Essen, Wand, Tisch enthält.&#10;&#10;KI-generierte Inhalte können fehlerhaft sein.">
            <a:extLst>
              <a:ext uri="{FF2B5EF4-FFF2-40B4-BE49-F238E27FC236}">
                <a16:creationId xmlns:a16="http://schemas.microsoft.com/office/drawing/2014/main" id="{BF35D952-4CC9-510A-C9D0-B3DB9627AAD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4418"/>
            <a:ext cx="11160934" cy="6133256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3823F4AA-2571-F538-3376-9DD33274F8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Herzlichen Dank für Ihre Aufmerksamkeit</a:t>
            </a:r>
          </a:p>
        </p:txBody>
      </p:sp>
      <p:pic>
        <p:nvPicPr>
          <p:cNvPr id="10" name="Grafik 9" descr="Ein Bild, das Text, Schrift, Grafiken, Screenshot enthält.&#10;&#10;KI-generierte Inhalte können fehlerhaft sein.">
            <a:extLst>
              <a:ext uri="{FF2B5EF4-FFF2-40B4-BE49-F238E27FC236}">
                <a16:creationId xmlns:a16="http://schemas.microsoft.com/office/drawing/2014/main" id="{7B765D77-8F5D-5C26-2476-1AB3BE2D3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8182" y="5480452"/>
            <a:ext cx="2243635" cy="374507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7241D89D-6E10-68FB-68A7-CFDB23A3F4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8227" y="5404667"/>
            <a:ext cx="810838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52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302AFE-3F92-8A6E-013D-5E94664DB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Praxislernen im Unterricht in der Praxis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5952F0A-8AB7-410C-0A12-B53F5804F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7A90-AD07-4243-94B3-AA1BE2F4EB70}" type="datetime1">
              <a:rPr lang="de-DE" smtClean="0"/>
              <a:t>25.06.2026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597AAF8-774D-E911-6C74-764B4ABC2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4703-7B11-304E-913B-E52C2E5950A1}" type="slidenum">
              <a:rPr lang="de-DE" smtClean="0"/>
              <a:t>2</a:t>
            </a:fld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0CFDA74-3EDE-EA11-DA29-0132D18B120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39578" y="1343833"/>
            <a:ext cx="10502233" cy="4496246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Schülerinnen und Schüler</a:t>
            </a:r>
          </a:p>
          <a:p>
            <a:r>
              <a:rPr lang="de-DE" dirty="0"/>
              <a:t>lernen Berufe praktisch kennen</a:t>
            </a:r>
          </a:p>
          <a:p>
            <a:r>
              <a:rPr lang="de-DE" dirty="0"/>
              <a:t>erhalten Einblicke in berufliche Tätigkeiten</a:t>
            </a:r>
          </a:p>
          <a:p>
            <a:r>
              <a:rPr lang="de-DE" dirty="0"/>
              <a:t>wenden Schulwissen an</a:t>
            </a:r>
          </a:p>
          <a:p>
            <a:r>
              <a:rPr lang="de-DE" dirty="0"/>
              <a:t>entwickeln erste Ideen für das Schülerbetriebspraktikum</a:t>
            </a:r>
          </a:p>
          <a:p>
            <a:r>
              <a:rPr lang="de-DE" dirty="0"/>
              <a:t>erkennen, was ihnen Freude bereitet oder nicht liegt</a:t>
            </a:r>
          </a:p>
          <a:p>
            <a:r>
              <a:rPr lang="de-DE" dirty="0"/>
              <a:t>bekommen Rückmeldung zu Feinmotorik, Arbeitsgenauigkeit, Ordnung am Arbeitsplatz und Leistungsbereitschaft in allen Berufsfeldern</a:t>
            </a:r>
          </a:p>
          <a:p>
            <a:r>
              <a:rPr lang="de-DE" dirty="0"/>
              <a:t>lernen regionale Ausbildungsbörsen kennen</a:t>
            </a:r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FCC1A30-DF85-7F1E-ED9B-FDF2C9A3E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/>
              <a:t>Good</a:t>
            </a:r>
            <a:r>
              <a:rPr lang="de-DE" dirty="0"/>
              <a:t> Practice: Praxisnahe Berufsorientierung in Brandenburg W- 4035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018D1FB-95C2-4A33-AA69-EFFDF97E0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1489" y="5646787"/>
            <a:ext cx="810838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01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C01A6-B3EF-5B22-12F7-A57C9E2A1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95CCCC-E72D-59AA-0924-7A9AA512F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Vorbereitung der aktiven Projektphase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59B3F56-352F-A6DE-F365-8F114CD59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0EB-2986-45F6-89FF-FA7D69F613D5}" type="datetime1">
              <a:rPr lang="de-DE" smtClean="0"/>
              <a:t>25.06.2026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4128A20-7CA5-C277-BFFD-837461128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4703-7B11-304E-913B-E52C2E5950A1}" type="slidenum">
              <a:rPr lang="de-DE" smtClean="0"/>
              <a:t>3</a:t>
            </a:fld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2EEDFA0-61A2-B4F5-CD9E-3D6068FAB7E8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Handwerkskammer Potsdam</a:t>
            </a:r>
          </a:p>
          <a:p>
            <a:r>
              <a:rPr lang="de-DE" dirty="0"/>
              <a:t>Planung der Werkstätten und des Personals</a:t>
            </a:r>
          </a:p>
          <a:p>
            <a:r>
              <a:rPr lang="de-DE" dirty="0"/>
              <a:t>Materialbestellung</a:t>
            </a:r>
          </a:p>
          <a:p>
            <a:r>
              <a:rPr lang="de-DE" dirty="0"/>
              <a:t>Vorbereitung der Unterlagen</a:t>
            </a:r>
          </a:p>
          <a:p>
            <a:r>
              <a:rPr lang="de-DE" dirty="0"/>
              <a:t>Bereitstellung Elternbrief oder Besuch auf Elternversammlungen</a:t>
            </a:r>
          </a:p>
          <a:p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22EAE87-3AE4-9785-A58F-3D21FAB484A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940267" y="1619880"/>
            <a:ext cx="5177499" cy="4206908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Käthe-Kollwitz-Oberschule</a:t>
            </a:r>
          </a:p>
          <a:p>
            <a:r>
              <a:rPr lang="de-DE" dirty="0"/>
              <a:t>Potenzialanalyse in JG 8 um Stärken, Fähigkeiten und Interessen herauszufinden</a:t>
            </a:r>
          </a:p>
          <a:p>
            <a:r>
              <a:rPr lang="de-DE" dirty="0"/>
              <a:t>Praxislernaufgaben (De, Ma, WAT, Bio) erstellen </a:t>
            </a:r>
          </a:p>
          <a:p>
            <a:r>
              <a:rPr lang="de-DE" dirty="0" err="1"/>
              <a:t>SuS</a:t>
            </a:r>
            <a:r>
              <a:rPr lang="de-DE" dirty="0"/>
              <a:t> vorbereiten (Werkstätten, Inhalte)</a:t>
            </a:r>
          </a:p>
          <a:p>
            <a:r>
              <a:rPr lang="de-DE" dirty="0"/>
              <a:t>Abfrage der </a:t>
            </a:r>
            <a:r>
              <a:rPr lang="de-DE" dirty="0" err="1"/>
              <a:t>SuS</a:t>
            </a:r>
            <a:r>
              <a:rPr lang="de-DE" dirty="0"/>
              <a:t> nach Wunschbereich und Zuordnung der </a:t>
            </a:r>
            <a:r>
              <a:rPr lang="de-DE" dirty="0" err="1"/>
              <a:t>SuS</a:t>
            </a:r>
            <a:r>
              <a:rPr lang="de-DE" dirty="0"/>
              <a:t> in die Werkstätten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D8F7BC1-B3BA-2BB5-D06E-E6DBD6D87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/>
              <a:t>Good</a:t>
            </a:r>
            <a:r>
              <a:rPr lang="de-DE" dirty="0"/>
              <a:t> Practice: Praxisnahe Berufsorientierung in Brandenburg W- 4035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BF0279E-AEB0-4759-8A0D-59164064C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063" y="5646787"/>
            <a:ext cx="810838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97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326209-1A1D-6D67-54CE-85ADEEC21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Aktive Projektphase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2AA57AD-58AA-C030-A200-9CBA43491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00704-4982-48F2-A429-097D65E066B9}" type="datetime1">
              <a:rPr lang="de-DE" smtClean="0"/>
              <a:t>25.06.2026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C4F2F6B-9F02-1A57-8B13-539309E54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4703-7B11-304E-913B-E52C2E5950A1}" type="slidenum">
              <a:rPr lang="de-DE" smtClean="0"/>
              <a:t>4</a:t>
            </a:fld>
            <a:endParaRPr lang="de-DE"/>
          </a:p>
        </p:txBody>
      </p:sp>
      <p:pic>
        <p:nvPicPr>
          <p:cNvPr id="21" name="Bildplatzhalter 20">
            <a:extLst>
              <a:ext uri="{FF2B5EF4-FFF2-40B4-BE49-F238E27FC236}">
                <a16:creationId xmlns:a16="http://schemas.microsoft.com/office/drawing/2014/main" id="{561397CE-C05B-1178-D45D-A55DFC88031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078" r="1078"/>
          <a:stretch/>
        </p:blipFill>
        <p:spPr>
          <a:prstGeom prst="rect">
            <a:avLst/>
          </a:prstGeom>
          <a:solidFill>
            <a:srgbClr val="FFE2C8"/>
          </a:solidFill>
        </p:spPr>
      </p:pic>
      <p:pic>
        <p:nvPicPr>
          <p:cNvPr id="15" name="Bildplatzhalter 14">
            <a:extLst>
              <a:ext uri="{FF2B5EF4-FFF2-40B4-BE49-F238E27FC236}">
                <a16:creationId xmlns:a16="http://schemas.microsoft.com/office/drawing/2014/main" id="{0573F3FD-703A-DD5F-58F8-6DA18527747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24025" b="24025"/>
          <a:stretch/>
        </p:blipFill>
        <p:spPr>
          <a:prstGeom prst="rect">
            <a:avLst/>
          </a:prstGeom>
          <a:solidFill>
            <a:srgbClr val="FFE2C8"/>
          </a:solidFill>
        </p:spPr>
      </p:pic>
      <p:pic>
        <p:nvPicPr>
          <p:cNvPr id="17" name="Bildplatzhalter 16">
            <a:extLst>
              <a:ext uri="{FF2B5EF4-FFF2-40B4-BE49-F238E27FC236}">
                <a16:creationId xmlns:a16="http://schemas.microsoft.com/office/drawing/2014/main" id="{AACC8675-3C27-69E6-E360-764B4CC37D0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24039" b="24039"/>
          <a:stretch/>
        </p:blipFill>
        <p:spPr>
          <a:prstGeom prst="rect">
            <a:avLst/>
          </a:prstGeom>
          <a:solidFill>
            <a:srgbClr val="FFE2C8"/>
          </a:solidFill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1BE9118-339C-0424-9285-996A3805E83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Arbeit in Kleingruppen bis 14 Schülerinnen und Schülern</a:t>
            </a:r>
          </a:p>
          <a:p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20EB954-DEAD-C97D-3B68-441A00E49A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Zuordnung zu den Gruppen und Berufen durch die Schule</a:t>
            </a:r>
          </a:p>
          <a:p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6895A22E-29CD-ECBD-C050-2655703ED8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/>
              <a:t>Praxislernaufgaben aus mind. 3 Fächern werden durch die Fachlehrkräfte bereitgestellt</a:t>
            </a:r>
          </a:p>
          <a:p>
            <a:endParaRPr lang="de-DE" dirty="0"/>
          </a:p>
        </p:txBody>
      </p:sp>
      <p:pic>
        <p:nvPicPr>
          <p:cNvPr id="19" name="Bildplatzhalter 18">
            <a:extLst>
              <a:ext uri="{FF2B5EF4-FFF2-40B4-BE49-F238E27FC236}">
                <a16:creationId xmlns:a16="http://schemas.microsoft.com/office/drawing/2014/main" id="{DB479C05-38A2-3843-23D2-C66636CF3463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5"/>
          <a:srcRect t="3781" b="3781"/>
          <a:stretch/>
        </p:blipFill>
        <p:spPr>
          <a:prstGeom prst="rect">
            <a:avLst/>
          </a:prstGeom>
          <a:solidFill>
            <a:srgbClr val="FFE2C8"/>
          </a:solidFill>
        </p:spPr>
      </p:pic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AE593B33-7BD3-F74F-92D8-CE65198D91E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de-DE" dirty="0"/>
              <a:t>Selbst gefertigte Werkstücke können zumeist mitgenommen werden</a:t>
            </a:r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C4E28ED-12E0-8634-1E8B-3474C84B7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/>
              <a:t>Good</a:t>
            </a:r>
            <a:r>
              <a:rPr lang="de-DE" dirty="0"/>
              <a:t> Practice: Praxisnahe Berufsorientierung in Brandenburg W- 4035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9F26DA0-77BE-46DE-93DF-AFEB2C9764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6884" y="5736787"/>
            <a:ext cx="810838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34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0F50E-DBC7-E547-2BA0-EDE61EBC7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B484D7-7C7E-3FAA-B2DC-FD7726E90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Organisatorisches der aktiven Projektphase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8F2A631-972F-26C9-25A4-BA149401C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0EB-2986-45F6-89FF-FA7D69F613D5}" type="datetime1">
              <a:rPr lang="de-DE" smtClean="0"/>
              <a:t>25.06.2026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91CBE00-00BF-9A4A-473C-7CE94F981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4703-7B11-304E-913B-E52C2E5950A1}" type="slidenum">
              <a:rPr lang="de-DE" smtClean="0"/>
              <a:t>5</a:t>
            </a:fld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506C860-0EF7-4AF1-0B5A-AF3D40CA643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39578" y="1619880"/>
            <a:ext cx="9087501" cy="3780484"/>
          </a:xfrm>
        </p:spPr>
        <p:txBody>
          <a:bodyPr/>
          <a:lstStyle/>
          <a:p>
            <a:r>
              <a:rPr lang="de-DE" dirty="0"/>
              <a:t>Pro Woche 2 Berufsfelder à 2,5 Tagen</a:t>
            </a:r>
          </a:p>
          <a:p>
            <a:r>
              <a:rPr lang="de-DE" dirty="0"/>
              <a:t>Berichts-“</a:t>
            </a:r>
            <a:r>
              <a:rPr lang="de-DE" dirty="0" err="1"/>
              <a:t>heft</a:t>
            </a:r>
            <a:r>
              <a:rPr lang="de-DE" dirty="0"/>
              <a:t>“ als Erinnerungsstütze für die Praxislernaufgaben</a:t>
            </a:r>
          </a:p>
          <a:p>
            <a:r>
              <a:rPr lang="de-DE" dirty="0"/>
              <a:t>Arbeitsschutzbekleidung wird gestellt</a:t>
            </a:r>
          </a:p>
          <a:p>
            <a:r>
              <a:rPr lang="de-DE" dirty="0"/>
              <a:t>geschlossenes Schuhwerk und lange Hosen, um Beine und Füße zu schützen</a:t>
            </a:r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6C7D924-5B8C-97B1-94C3-9376DD82B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/>
              <a:t>Good</a:t>
            </a:r>
            <a:r>
              <a:rPr lang="de-DE" dirty="0"/>
              <a:t> Practice: Praxisnahe Berufsorientierung in Brandenburg W- 4035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97AA6A3-F4AD-C5CD-B873-5FDCBC7CF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0145" y="3510122"/>
            <a:ext cx="2553884" cy="2273316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DEC8204C-18EA-9825-8EA2-5879A4AF5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6655" y="3502032"/>
            <a:ext cx="2438400" cy="24384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1B3BB22-BC41-4C17-BA17-B98363C66B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6177" y="5736787"/>
            <a:ext cx="810838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826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0F50E-DBC7-E547-2BA0-EDE61EBC7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B484D7-7C7E-3FAA-B2DC-FD7726E90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Organisatorisches der aktiven Projektphase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8F2A631-972F-26C9-25A4-BA149401C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F0EB-2986-45F6-89FF-FA7D69F613D5}" type="datetime1">
              <a:rPr lang="de-DE" smtClean="0"/>
              <a:t>25.06.2026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91CBE00-00BF-9A4A-473C-7CE94F981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4703-7B11-304E-913B-E52C2E5950A1}" type="slidenum">
              <a:rPr lang="de-DE" smtClean="0"/>
              <a:t>6</a:t>
            </a:fld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506C860-0EF7-4AF1-0B5A-AF3D40CA643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39578" y="1619880"/>
            <a:ext cx="9473426" cy="3780484"/>
          </a:xfrm>
        </p:spPr>
        <p:txBody>
          <a:bodyPr/>
          <a:lstStyle/>
          <a:p>
            <a:r>
              <a:rPr lang="de-DE" dirty="0"/>
              <a:t>Gemeinsame An- und Abreise</a:t>
            </a:r>
          </a:p>
          <a:p>
            <a:r>
              <a:rPr lang="de-DE" dirty="0"/>
              <a:t>Lehrkräfte (Klassen- und WAT-Lehrkräfte) sind in den Werkstätten vor Ort</a:t>
            </a:r>
          </a:p>
          <a:p>
            <a:r>
              <a:rPr lang="de-DE" dirty="0"/>
              <a:t>Unterstützung bei der Bearbeitung der PXL-Aufgaben</a:t>
            </a:r>
          </a:p>
          <a:p>
            <a:r>
              <a:rPr lang="de-DE" dirty="0"/>
              <a:t>Klare Regeln seitens der Schule (Meister vor Ort)</a:t>
            </a:r>
          </a:p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6C7D924-5B8C-97B1-94C3-9376DD82B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err="1"/>
              <a:t>Good</a:t>
            </a:r>
            <a:r>
              <a:rPr lang="de-DE" dirty="0"/>
              <a:t> Practice: Praxisnahe Berufsorientierung in Brandenburg W- 4035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386EEBE-2A3A-45FA-B9BD-410C34BA7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7974" y="5646787"/>
            <a:ext cx="810838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37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4AA003-4336-A27C-7EDF-46446F7A6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77" y="539742"/>
            <a:ext cx="10441334" cy="900115"/>
          </a:xfrm>
        </p:spPr>
        <p:txBody>
          <a:bodyPr anchor="t">
            <a:normAutofit/>
          </a:bodyPr>
          <a:lstStyle/>
          <a:p>
            <a:r>
              <a:rPr lang="de-DE" dirty="0"/>
              <a:t>Käthe-Kollwitz-Oberschule im Schuljahr 2025-2026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428163F-BB54-EEF2-A5A3-5FD21EED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0000" y="5976000"/>
            <a:ext cx="719508" cy="18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32E9A33E-83F6-40B3-809D-61BAD0EB0CD6}" type="datetime1">
              <a:rPr lang="de-DE" smtClean="0"/>
              <a:t>25.06.2026</a:t>
            </a:fld>
            <a:endParaRPr lang="de-DE"/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8AB8C71F-FABD-27D2-A9E1-686FB0826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0001" y="5976000"/>
            <a:ext cx="7830704" cy="1800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e-DE" dirty="0" err="1"/>
              <a:t>Good</a:t>
            </a:r>
            <a:r>
              <a:rPr lang="de-DE" dirty="0"/>
              <a:t> Practice: Praxisnahe Berufsorientierung in Brandenburg W- 4035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22FAFAD-7D3A-808E-E70D-12CF0D394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0000" y="5976000"/>
            <a:ext cx="450000" cy="18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2A54703-7B11-304E-913B-E52C2E5950A1}" type="slidenum">
              <a:rPr lang="de-DE" smtClean="0"/>
              <a:pPr>
                <a:spcAft>
                  <a:spcPts val="600"/>
                </a:spcAft>
              </a:pPr>
              <a:t>7</a:t>
            </a:fld>
            <a:endParaRPr lang="de-DE"/>
          </a:p>
        </p:txBody>
      </p:sp>
      <p:graphicFrame>
        <p:nvGraphicFramePr>
          <p:cNvPr id="8" name="Inhaltsplatzhalter 5">
            <a:extLst>
              <a:ext uri="{FF2B5EF4-FFF2-40B4-BE49-F238E27FC236}">
                <a16:creationId xmlns:a16="http://schemas.microsoft.com/office/drawing/2014/main" id="{21849CF6-29E2-CF1E-8D62-C5340E6661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029356"/>
              </p:ext>
            </p:extLst>
          </p:nvPr>
        </p:nvGraphicFramePr>
        <p:xfrm>
          <a:off x="539577" y="1619880"/>
          <a:ext cx="10441334" cy="3780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69E4016E-2C47-4BD4-96A9-DBCE102589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3370" y="5736787"/>
            <a:ext cx="810838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70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4A1324-3AAC-E51A-14E6-1EED1D41C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76" y="539742"/>
            <a:ext cx="3600461" cy="900115"/>
          </a:xfrm>
        </p:spPr>
        <p:txBody>
          <a:bodyPr anchor="t">
            <a:normAutofit/>
          </a:bodyPr>
          <a:lstStyle/>
          <a:p>
            <a:r>
              <a:rPr lang="de-DE" dirty="0"/>
              <a:t>Elektrowerkstatt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1509CBE-3601-D269-BE9B-C9EA911FED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0000" y="5976000"/>
            <a:ext cx="719508" cy="18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C50B9199-847E-4BD9-BCCA-461AE5FC8D99}" type="datetime1">
              <a:rPr lang="de-DE" smtClean="0"/>
              <a:t>25.06.2026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604C5DA-2B85-1A0E-B144-D9CBB062C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0001" y="5976000"/>
            <a:ext cx="2610036" cy="180000"/>
          </a:xfrm>
        </p:spPr>
        <p:txBody>
          <a:bodyPr anchor="b">
            <a:normAutofit fontScale="70000" lnSpcReduction="20000"/>
          </a:bodyPr>
          <a:lstStyle/>
          <a:p>
            <a:pPr>
              <a:spcAft>
                <a:spcPts val="600"/>
              </a:spcAft>
            </a:pPr>
            <a:r>
              <a:rPr lang="de-DE" dirty="0" err="1"/>
              <a:t>Good</a:t>
            </a:r>
            <a:r>
              <a:rPr lang="de-DE" dirty="0"/>
              <a:t> Practice: Praxisnahe Berufsorientierung in Brandenburg W- 4035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1751C05-20A1-9041-3BB1-FDA5DFBD8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0000" y="5976000"/>
            <a:ext cx="450000" cy="18000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B2A54703-7B11-304E-913B-E52C2E5950A1}" type="slidenum">
              <a:rPr lang="de-DE" smtClean="0"/>
              <a:pPr>
                <a:spcAft>
                  <a:spcPts val="600"/>
                </a:spcAft>
              </a:pPr>
              <a:t>8</a:t>
            </a:fld>
            <a:endParaRPr lang="de-DE"/>
          </a:p>
        </p:txBody>
      </p:sp>
      <p:pic>
        <p:nvPicPr>
          <p:cNvPr id="9" name="Bildplatzhalter 8">
            <a:extLst>
              <a:ext uri="{FF2B5EF4-FFF2-40B4-BE49-F238E27FC236}">
                <a16:creationId xmlns:a16="http://schemas.microsoft.com/office/drawing/2014/main" id="{F9A46D64-0DD8-BA43-4B72-C3C3EBD6AB8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4476" b="14476"/>
          <a:stretch/>
        </p:blipFill>
        <p:spPr>
          <a:xfrm>
            <a:off x="4680106" y="121"/>
            <a:ext cx="6840382" cy="6479935"/>
          </a:xfrm>
          <a:prstGeom prst="rect">
            <a:avLst/>
          </a:prstGeom>
          <a:noFill/>
        </p:spPr>
      </p:pic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7E3AFB9B-E182-09DC-B02D-FBDBA668851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39576" y="1619880"/>
            <a:ext cx="3600461" cy="378048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de-DE" dirty="0"/>
              <a:t>Zeichnungen lesen</a:t>
            </a:r>
            <a:endParaRPr lang="de-DE"/>
          </a:p>
          <a:p>
            <a:pPr>
              <a:lnSpc>
                <a:spcPct val="90000"/>
              </a:lnSpc>
            </a:pPr>
            <a:r>
              <a:rPr lang="de-DE" dirty="0"/>
              <a:t>Messen</a:t>
            </a:r>
            <a:endParaRPr lang="de-DE"/>
          </a:p>
          <a:p>
            <a:pPr>
              <a:lnSpc>
                <a:spcPct val="90000"/>
              </a:lnSpc>
            </a:pPr>
            <a:r>
              <a:rPr lang="de-DE" dirty="0"/>
              <a:t>Abisolieren</a:t>
            </a:r>
            <a:endParaRPr lang="de-DE"/>
          </a:p>
          <a:p>
            <a:pPr>
              <a:lnSpc>
                <a:spcPct val="90000"/>
              </a:lnSpc>
            </a:pPr>
            <a:r>
              <a:rPr lang="de-DE" dirty="0"/>
              <a:t>Schneiden</a:t>
            </a:r>
            <a:endParaRPr lang="de-DE"/>
          </a:p>
          <a:p>
            <a:pPr>
              <a:lnSpc>
                <a:spcPct val="90000"/>
              </a:lnSpc>
            </a:pPr>
            <a:r>
              <a:rPr lang="de-DE" dirty="0"/>
              <a:t>Vor-verzinnen</a:t>
            </a:r>
            <a:endParaRPr lang="de-DE"/>
          </a:p>
          <a:p>
            <a:pPr>
              <a:lnSpc>
                <a:spcPct val="90000"/>
              </a:lnSpc>
            </a:pPr>
            <a:r>
              <a:rPr lang="de-DE" dirty="0"/>
              <a:t>Löten</a:t>
            </a:r>
            <a:endParaRPr lang="de-DE"/>
          </a:p>
          <a:p>
            <a:pPr>
              <a:lnSpc>
                <a:spcPct val="90000"/>
              </a:lnSpc>
            </a:pPr>
            <a:r>
              <a:rPr lang="de-DE" dirty="0"/>
              <a:t>Bohren</a:t>
            </a:r>
            <a:endParaRPr lang="de-DE"/>
          </a:p>
          <a:p>
            <a:pPr>
              <a:lnSpc>
                <a:spcPct val="90000"/>
              </a:lnSpc>
            </a:pPr>
            <a:r>
              <a:rPr lang="de-DE" dirty="0"/>
              <a:t>Biegen</a:t>
            </a:r>
            <a:endParaRPr lang="de-DE"/>
          </a:p>
          <a:p>
            <a:pPr>
              <a:lnSpc>
                <a:spcPct val="90000"/>
              </a:lnSpc>
            </a:pPr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3182E85-2074-4C70-A011-A222521BF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915" y="5488624"/>
            <a:ext cx="810838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54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1A9018CB-9273-74B9-5201-04142BF8A7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0415" r="10415"/>
          <a:stretch>
            <a:fillRect/>
          </a:stretch>
        </p:blipFill>
        <p:spPr>
          <a:prstGeom prst="rect">
            <a:avLst/>
          </a:prstGeom>
          <a:solidFill>
            <a:srgbClr val="FFE2C8"/>
          </a:solidFill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51CCA042-8254-1A34-925C-A3D932120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Holzwerkstatt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F856EB9-80EA-058A-90E6-F9F6B3BAB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94DC4-1AEE-4D05-85CB-C0BF1018461F}" type="datetime1">
              <a:rPr lang="de-DE" smtClean="0"/>
              <a:t>25.06.2026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2DBF1A-3468-61BF-CB78-4DBE2A931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A54703-7B11-304E-913B-E52C2E5950A1}" type="slidenum">
              <a:rPr lang="de-DE" smtClean="0"/>
              <a:t>9</a:t>
            </a:fld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0D12698E-601B-EA9A-99E1-81EEFAFB8138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de-DE" dirty="0"/>
              <a:t>Zeichnungen lesen</a:t>
            </a:r>
          </a:p>
          <a:p>
            <a:r>
              <a:rPr lang="de-DE" dirty="0"/>
              <a:t>Anzeichnen</a:t>
            </a:r>
          </a:p>
          <a:p>
            <a:r>
              <a:rPr lang="de-DE" dirty="0"/>
              <a:t>Sägen</a:t>
            </a:r>
          </a:p>
          <a:p>
            <a:r>
              <a:rPr lang="de-DE" dirty="0"/>
              <a:t>Raspeln</a:t>
            </a:r>
          </a:p>
          <a:p>
            <a:r>
              <a:rPr lang="de-DE" dirty="0"/>
              <a:t>Feilen</a:t>
            </a:r>
          </a:p>
          <a:p>
            <a:r>
              <a:rPr lang="de-DE" dirty="0"/>
              <a:t>Bohren</a:t>
            </a:r>
          </a:p>
          <a:p>
            <a:r>
              <a:rPr lang="de-DE" dirty="0"/>
              <a:t>Schleifen</a:t>
            </a:r>
          </a:p>
          <a:p>
            <a:r>
              <a:rPr lang="de-DE" dirty="0"/>
              <a:t>Zusammenbauen</a:t>
            </a:r>
          </a:p>
          <a:p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C77A483B-72B7-3909-371D-B5C65082E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Good Practice: Praxisnahe Berufsorientierung in Brandneburg W- 4035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EE55BAC-4AD1-41F0-A3C9-5B9B7E7E6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9842" y="5646787"/>
            <a:ext cx="810838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54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2013 – 2022-Design">
  <a:themeElements>
    <a:clrScheme name="HWK Bildung">
      <a:dk1>
        <a:srgbClr val="242424"/>
      </a:dk1>
      <a:lt1>
        <a:srgbClr val="FFFFFF"/>
      </a:lt1>
      <a:dk2>
        <a:srgbClr val="FF8D24"/>
      </a:dk2>
      <a:lt2>
        <a:srgbClr val="FFAA5C"/>
      </a:lt2>
      <a:accent1>
        <a:srgbClr val="408FE5"/>
      </a:accent1>
      <a:accent2>
        <a:srgbClr val="70ABEC"/>
      </a:accent2>
      <a:accent3>
        <a:srgbClr val="9FC7F2"/>
      </a:accent3>
      <a:accent4>
        <a:srgbClr val="CFE3F2"/>
      </a:accent4>
      <a:accent5>
        <a:srgbClr val="FFC51A"/>
      </a:accent5>
      <a:accent6>
        <a:srgbClr val="FFD353"/>
      </a:accent6>
      <a:hlink>
        <a:srgbClr val="408FE5"/>
      </a:hlink>
      <a:folHlink>
        <a:srgbClr val="408FE5"/>
      </a:folHlink>
    </a:clrScheme>
    <a:fontScheme name="Office 2013 – 2022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2" id="{C8821A0F-B2C8-4EAA-8A3B-E9A4C012D5F7}" vid="{9E096E35-0B9E-4B1B-A2FC-40A95E86B33C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HWK_Powerpoint_Vorlage_Template_Bildung_orange_16zu9_Master blanko_neu</Template>
  <TotalTime>0</TotalTime>
  <Words>677</Words>
  <Application>Microsoft Office PowerPoint</Application>
  <PresentationFormat>Benutzerdefiniert</PresentationFormat>
  <Paragraphs>190</Paragraphs>
  <Slides>19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5" baseType="lpstr">
      <vt:lpstr>Aptos</vt:lpstr>
      <vt:lpstr>Arial</vt:lpstr>
      <vt:lpstr>Calibri</vt:lpstr>
      <vt:lpstr>Systemschrift Normal</vt:lpstr>
      <vt:lpstr>Wingdings</vt:lpstr>
      <vt:lpstr>Office 2013 – 2022-Design</vt:lpstr>
      <vt:lpstr>Praxislernen in Werkstätten W-4025 im Schuljahr 2025-2026</vt:lpstr>
      <vt:lpstr>Praxislernen im Unterricht in der Praxis</vt:lpstr>
      <vt:lpstr>Vorbereitung der aktiven Projektphase</vt:lpstr>
      <vt:lpstr>Aktive Projektphase</vt:lpstr>
      <vt:lpstr>Organisatorisches der aktiven Projektphase</vt:lpstr>
      <vt:lpstr>Organisatorisches der aktiven Projektphase</vt:lpstr>
      <vt:lpstr>Käthe-Kollwitz-Oberschule im Schuljahr 2025-2026</vt:lpstr>
      <vt:lpstr>Elektrowerkstatt</vt:lpstr>
      <vt:lpstr>Holzwerkstatt</vt:lpstr>
      <vt:lpstr>KFZ-Werkstatt</vt:lpstr>
      <vt:lpstr>Kunststoffwerkstatt</vt:lpstr>
      <vt:lpstr>Friseur-Kabinett</vt:lpstr>
      <vt:lpstr>Malerwerkstatt</vt:lpstr>
      <vt:lpstr>Metallwerkstatt</vt:lpstr>
      <vt:lpstr>Sanitär-,  Heizungs- und Klimatechnikwerkstatt</vt:lpstr>
      <vt:lpstr>EDV-Kabinette</vt:lpstr>
      <vt:lpstr>Zwischenphase (Oktober-Mai)</vt:lpstr>
      <vt:lpstr>Nachbereitung der aktiven Projektphase</vt:lpstr>
      <vt:lpstr>Herzlichen Dank für Ihre Aufmerksamkeit</vt:lpstr>
    </vt:vector>
  </TitlesOfParts>
  <Company>Handwerkskammer Potsdam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Diese Charts finden Sie in den Layoutvorlagen</dc:title>
  <dc:creator>Wedig, Judith</dc:creator>
  <cp:lastModifiedBy>Julia Heeren</cp:lastModifiedBy>
  <cp:revision>19</cp:revision>
  <cp:lastPrinted>2017-10-24T10:04:45Z</cp:lastPrinted>
  <dcterms:created xsi:type="dcterms:W3CDTF">2026-06-09T08:38:37Z</dcterms:created>
  <dcterms:modified xsi:type="dcterms:W3CDTF">2026-06-25T11:48:02Z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5a119e5-1f51-4278-98c3-a5044a0b96e8_Enabled">
    <vt:lpwstr>true</vt:lpwstr>
  </property>
  <property fmtid="{D5CDD505-2E9C-101B-9397-08002B2CF9AE}" pid="3" name="MSIP_Label_95a119e5-1f51-4278-98c3-a5044a0b96e8_SetDate">
    <vt:lpwstr>2026-06-25T11:47:42Z</vt:lpwstr>
  </property>
  <property fmtid="{D5CDD505-2E9C-101B-9397-08002B2CF9AE}" pid="4" name="MSIP_Label_95a119e5-1f51-4278-98c3-a5044a0b96e8_Method">
    <vt:lpwstr>Standard</vt:lpwstr>
  </property>
  <property fmtid="{D5CDD505-2E9C-101B-9397-08002B2CF9AE}" pid="5" name="MSIP_Label_95a119e5-1f51-4278-98c3-a5044a0b96e8_Name">
    <vt:lpwstr>S2 - Intern</vt:lpwstr>
  </property>
  <property fmtid="{D5CDD505-2E9C-101B-9397-08002B2CF9AE}" pid="6" name="MSIP_Label_95a119e5-1f51-4278-98c3-a5044a0b96e8_SiteId">
    <vt:lpwstr>629f2b95-aa68-481a-80cf-2daa456c2754</vt:lpwstr>
  </property>
  <property fmtid="{D5CDD505-2E9C-101B-9397-08002B2CF9AE}" pid="7" name="MSIP_Label_95a119e5-1f51-4278-98c3-a5044a0b96e8_ActionId">
    <vt:lpwstr>afa613fd-9ee8-4d27-a7bb-da70a4874435</vt:lpwstr>
  </property>
  <property fmtid="{D5CDD505-2E9C-101B-9397-08002B2CF9AE}" pid="8" name="MSIP_Label_95a119e5-1f51-4278-98c3-a5044a0b96e8_ContentBits">
    <vt:lpwstr>2</vt:lpwstr>
  </property>
  <property fmtid="{D5CDD505-2E9C-101B-9397-08002B2CF9AE}" pid="9" name="MSIP_Label_95a119e5-1f51-4278-98c3-a5044a0b96e8_Tag">
    <vt:lpwstr>10, 3, 0, 1</vt:lpwstr>
  </property>
  <property fmtid="{D5CDD505-2E9C-101B-9397-08002B2CF9AE}" pid="10" name="ClassificationContentMarkingFooterLocations">
    <vt:lpwstr>Office 2013 – 2022-Design:9</vt:lpwstr>
  </property>
  <property fmtid="{D5CDD505-2E9C-101B-9397-08002B2CF9AE}" pid="11" name="ClassificationContentMarkingFooterText">
    <vt:lpwstr>intern</vt:lpwstr>
  </property>
</Properties>
</file>