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86" r:id="rId2"/>
    <p:sldId id="258" r:id="rId3"/>
    <p:sldId id="285" r:id="rId4"/>
    <p:sldId id="317" r:id="rId5"/>
    <p:sldId id="294" r:id="rId6"/>
    <p:sldId id="314" r:id="rId7"/>
    <p:sldId id="315" r:id="rId8"/>
    <p:sldId id="316" r:id="rId9"/>
    <p:sldId id="308" r:id="rId10"/>
    <p:sldId id="309" r:id="rId11"/>
    <p:sldId id="310" r:id="rId12"/>
    <p:sldId id="311" r:id="rId13"/>
    <p:sldId id="312" r:id="rId14"/>
    <p:sldId id="301" r:id="rId15"/>
    <p:sldId id="302" r:id="rId16"/>
    <p:sldId id="303" r:id="rId17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4194"/>
    <a:srgbClr val="327EC4"/>
    <a:srgbClr val="004F9F"/>
    <a:srgbClr val="00429B"/>
    <a:srgbClr val="004FA0"/>
    <a:srgbClr val="4071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Mittel des ESF+</c:v>
                </c:pt>
              </c:strCache>
            </c:strRef>
          </c:tx>
          <c:spPr>
            <a:solidFill>
              <a:srgbClr val="00429B"/>
            </a:solidFill>
            <a:ln>
              <a:noFill/>
            </a:ln>
            <a:effectLst/>
          </c:spPr>
          <c:invertIfNegative val="0"/>
          <c:cat>
            <c:strRef>
              <c:f>Tabelle1!$A$2:$A$6</c:f>
              <c:strCache>
                <c:ptCount val="5"/>
                <c:pt idx="0">
                  <c:v>2022/2023</c:v>
                </c:pt>
                <c:pt idx="1">
                  <c:v>2023/2024</c:v>
                </c:pt>
                <c:pt idx="2">
                  <c:v>2024/2025</c:v>
                </c:pt>
                <c:pt idx="3">
                  <c:v>2025/2026</c:v>
                </c:pt>
                <c:pt idx="4">
                  <c:v>Gesamt</c:v>
                </c:pt>
              </c:strCache>
            </c:strRef>
          </c:cat>
          <c:val>
            <c:numRef>
              <c:f>Tabelle1!$B$2:$B$6</c:f>
              <c:numCache>
                <c:formatCode>"€"#,##0.00_);[Red]\("€"#,##0.00\)</c:formatCode>
                <c:ptCount val="5"/>
                <c:pt idx="0">
                  <c:v>1396314.67</c:v>
                </c:pt>
                <c:pt idx="1">
                  <c:v>4251643</c:v>
                </c:pt>
                <c:pt idx="2">
                  <c:v>3777740.48</c:v>
                </c:pt>
                <c:pt idx="3">
                  <c:v>4959468.78</c:v>
                </c:pt>
                <c:pt idx="4">
                  <c:v>14385166.93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7D-4036-9EC1-D942FE038E09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Mittel der Agentur für Arbeit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Tabelle1!$A$2:$A$6</c:f>
              <c:strCache>
                <c:ptCount val="5"/>
                <c:pt idx="0">
                  <c:v>2022/2023</c:v>
                </c:pt>
                <c:pt idx="1">
                  <c:v>2023/2024</c:v>
                </c:pt>
                <c:pt idx="2">
                  <c:v>2024/2025</c:v>
                </c:pt>
                <c:pt idx="3">
                  <c:v>2025/2026</c:v>
                </c:pt>
                <c:pt idx="4">
                  <c:v>Gesamt</c:v>
                </c:pt>
              </c:strCache>
            </c:strRef>
          </c:cat>
          <c:val>
            <c:numRef>
              <c:f>Tabelle1!$C$2:$C$6</c:f>
              <c:numCache>
                <c:formatCode>"€"#,##0.00_);[Red]\("€"#,##0.00\)</c:formatCode>
                <c:ptCount val="5"/>
                <c:pt idx="0">
                  <c:v>1075930.3500000001</c:v>
                </c:pt>
                <c:pt idx="1">
                  <c:v>2885360.26</c:v>
                </c:pt>
                <c:pt idx="2">
                  <c:v>2930744.81</c:v>
                </c:pt>
                <c:pt idx="3">
                  <c:v>3715540.52</c:v>
                </c:pt>
                <c:pt idx="4">
                  <c:v>10607575.939999999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7D-4036-9EC1-D942FE038E09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Landesmittel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Tabelle1!$A$2:$A$6</c:f>
              <c:strCache>
                <c:ptCount val="5"/>
                <c:pt idx="0">
                  <c:v>2022/2023</c:v>
                </c:pt>
                <c:pt idx="1">
                  <c:v>2023/2024</c:v>
                </c:pt>
                <c:pt idx="2">
                  <c:v>2024/2025</c:v>
                </c:pt>
                <c:pt idx="3">
                  <c:v>2025/2026</c:v>
                </c:pt>
                <c:pt idx="4">
                  <c:v>Gesamt</c:v>
                </c:pt>
              </c:strCache>
            </c:strRef>
          </c:cat>
          <c:val>
            <c:numRef>
              <c:f>Tabelle1!$D$2:$D$6</c:f>
              <c:numCache>
                <c:formatCode>"€"#,##0.00_);[Red]\("€"#,##0.00\)</c:formatCode>
                <c:ptCount val="5"/>
                <c:pt idx="0">
                  <c:v>711384.77</c:v>
                </c:pt>
                <c:pt idx="1">
                  <c:v>1399341.23</c:v>
                </c:pt>
                <c:pt idx="2">
                  <c:v>1362000</c:v>
                </c:pt>
                <c:pt idx="3">
                  <c:v>1362000</c:v>
                </c:pt>
                <c:pt idx="4">
                  <c:v>4834726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C7D-4036-9EC1-D942FE038E09}"/>
            </c:ext>
          </c:extLst>
        </c:ser>
        <c:ser>
          <c:idx val="3"/>
          <c:order val="3"/>
          <c:tx>
            <c:strRef>
              <c:f>Tabelle1!$E$1</c:f>
              <c:strCache>
                <c:ptCount val="1"/>
                <c:pt idx="0">
                  <c:v>Eigenmittel (private Schulen)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Tabelle1!$A$2:$A$6</c:f>
              <c:strCache>
                <c:ptCount val="5"/>
                <c:pt idx="0">
                  <c:v>2022/2023</c:v>
                </c:pt>
                <c:pt idx="1">
                  <c:v>2023/2024</c:v>
                </c:pt>
                <c:pt idx="2">
                  <c:v>2024/2025</c:v>
                </c:pt>
                <c:pt idx="3">
                  <c:v>2025/2026</c:v>
                </c:pt>
                <c:pt idx="4">
                  <c:v>Gesamt</c:v>
                </c:pt>
              </c:strCache>
            </c:strRef>
          </c:cat>
          <c:val>
            <c:numRef>
              <c:f>Tabelle1!$E$2:$E$6</c:f>
              <c:numCache>
                <c:formatCode>"€"#,##0.00_);[Red]\("€"#,##0.00\)</c:formatCode>
                <c:ptCount val="5"/>
                <c:pt idx="0">
                  <c:v>78932.23</c:v>
                </c:pt>
                <c:pt idx="1">
                  <c:v>144086.35999999999</c:v>
                </c:pt>
                <c:pt idx="2">
                  <c:v>119691.26</c:v>
                </c:pt>
                <c:pt idx="3">
                  <c:v>85539.73</c:v>
                </c:pt>
                <c:pt idx="4">
                  <c:v>428249.58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C7D-4036-9EC1-D942FE038E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1694093919"/>
        <c:axId val="1694096799"/>
      </c:barChart>
      <c:catAx>
        <c:axId val="1694093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694096799"/>
        <c:crosses val="autoZero"/>
        <c:auto val="1"/>
        <c:lblAlgn val="ctr"/>
        <c:lblOffset val="100"/>
        <c:noMultiLvlLbl val="0"/>
      </c:catAx>
      <c:valAx>
        <c:axId val="1694096799"/>
        <c:scaling>
          <c:orientation val="minMax"/>
          <c:max val="35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€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6940939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234 SCHULEN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89BD-4187-8658-8CDB641FAF5A}"/>
              </c:ext>
            </c:extLst>
          </c:dPt>
          <c:dPt>
            <c:idx val="1"/>
            <c:bubble3D val="0"/>
            <c:spPr>
              <a:solidFill>
                <a:srgbClr val="14419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9BD-4187-8658-8CDB641FAF5A}"/>
              </c:ext>
            </c:extLst>
          </c:dPt>
          <c:dPt>
            <c:idx val="2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89BD-4187-8658-8CDB641FAF5A}"/>
              </c:ext>
            </c:extLst>
          </c:dPt>
          <c:dPt>
            <c:idx val="3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9BD-4187-8658-8CDB641FAF5A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4-89BD-4187-8658-8CDB641FAF5A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9934369-E823-423F-98F7-8CF9E9F311C0}" type="CATEGORYNAME">
                      <a:rPr lang="en-US">
                        <a:solidFill>
                          <a:srgbClr val="144194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[RUBRIKENNAME]</a:t>
                    </a:fld>
                    <a:r>
                      <a:rPr lang="en-US" baseline="0" dirty="0">
                        <a:solidFill>
                          <a:srgbClr val="144194"/>
                        </a:solidFill>
                      </a:rPr>
                      <a:t>
</a:t>
                    </a:r>
                    <a:fld id="{162BD6AB-A197-4FA5-AD7E-21E06AA902AD}" type="PERCENTAGE">
                      <a:rPr lang="en-US" baseline="0">
                        <a:solidFill>
                          <a:srgbClr val="144194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[PROZENTSATZ]</a:t>
                    </a:fld>
                    <a:endParaRPr lang="en-US" baseline="0" dirty="0">
                      <a:solidFill>
                        <a:srgbClr val="144194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9BD-4187-8658-8CDB641FAF5A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55B3B17-B27B-4544-B021-DE33C1009384}" type="CATEGORYNAME">
                      <a:rPr lang="en-US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[RUBRIKENNAME]</a:t>
                    </a:fld>
                    <a:r>
                      <a:rPr lang="en-US" baseline="0" dirty="0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t>
</a:t>
                    </a:r>
                    <a:fld id="{54535A0F-0105-412E-B66E-DA28A9A0A23C}" type="PERCENTAGE">
                      <a:rPr lang="en-US" baseline="0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[PROZENTSATZ]</a:t>
                    </a:fld>
                    <a:endParaRPr lang="en-US" baseline="0" dirty="0">
                      <a:solidFill>
                        <a:schemeClr val="accent1">
                          <a:lumMod val="75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89BD-4187-8658-8CDB641FAF5A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5CD0B33-8B06-45DB-9811-71BBC2CDD155}" type="CATEGORYNAM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[RUBRIKENNAME]</a:t>
                    </a:fld>
                    <a:r>
                      <a:rPr lang="en-US" baseline="0" dirty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
</a:t>
                    </a:r>
                    <a:fld id="{90ADFD78-9C8D-4DDA-917F-5937CF07479D}" type="PERCENTAGE">
                      <a:rPr lang="en-US" baseline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[PROZENTSATZ]</a:t>
                    </a:fld>
                    <a:endParaRPr lang="en-US" baseline="0" dirty="0">
                      <a:solidFill>
                        <a:schemeClr val="accent5">
                          <a:lumMod val="75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9BD-4187-8658-8CDB641FAF5A}"/>
                </c:ext>
              </c:extLst>
            </c:dLbl>
            <c:spPr>
              <a:noFill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Tabelle1!$A$2:$A$5</c:f>
              <c:strCache>
                <c:ptCount val="4"/>
                <c:pt idx="0">
                  <c:v>Gymnasien</c:v>
                </c:pt>
                <c:pt idx="1">
                  <c:v>Oberschulen</c:v>
                </c:pt>
                <c:pt idx="2">
                  <c:v>Gesamtschulen</c:v>
                </c:pt>
                <c:pt idx="3">
                  <c:v>Förderschulen</c:v>
                </c:pt>
              </c:strCache>
            </c:strRef>
          </c:cat>
          <c:val>
            <c:numRef>
              <c:f>Tabelle1!$B$2:$B$5</c:f>
              <c:numCache>
                <c:formatCode>0%</c:formatCode>
                <c:ptCount val="4"/>
                <c:pt idx="0">
                  <c:v>0.11</c:v>
                </c:pt>
                <c:pt idx="1">
                  <c:v>0.52</c:v>
                </c:pt>
                <c:pt idx="2">
                  <c:v>0.16</c:v>
                </c:pt>
                <c:pt idx="3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BD-4187-8658-8CDB641FAF5A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1.058 ABGESCHLOSSENE PROJEKTE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B6C-44E8-9799-BB20FC42F269}"/>
              </c:ext>
            </c:extLst>
          </c:dPt>
          <c:dPt>
            <c:idx val="1"/>
            <c:bubble3D val="0"/>
            <c:spPr>
              <a:solidFill>
                <a:srgbClr val="14419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B6C-44E8-9799-BB20FC42F269}"/>
              </c:ext>
            </c:extLst>
          </c:dPt>
          <c:dPt>
            <c:idx val="2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B6C-44E8-9799-BB20FC42F269}"/>
              </c:ext>
            </c:extLst>
          </c:dPt>
          <c:dPt>
            <c:idx val="3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0B6C-44E8-9799-BB20FC42F269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0B6C-44E8-9799-BB20FC42F269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9934369-E823-423F-98F7-8CF9E9F311C0}" type="CATEGORYNAME">
                      <a:rPr lang="en-US">
                        <a:solidFill>
                          <a:srgbClr val="144194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[RUBRIKENNAME]</a:t>
                    </a:fld>
                    <a:r>
                      <a:rPr lang="en-US" baseline="0" dirty="0">
                        <a:solidFill>
                          <a:srgbClr val="144194"/>
                        </a:solidFill>
                      </a:rPr>
                      <a:t>
</a:t>
                    </a:r>
                    <a:fld id="{162BD6AB-A197-4FA5-AD7E-21E06AA902AD}" type="PERCENTAGE">
                      <a:rPr lang="en-US" baseline="0">
                        <a:solidFill>
                          <a:srgbClr val="144194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[PROZENTSATZ]</a:t>
                    </a:fld>
                    <a:endParaRPr lang="en-US" baseline="0" dirty="0">
                      <a:solidFill>
                        <a:srgbClr val="144194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B6C-44E8-9799-BB20FC42F269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55B3B17-B27B-4544-B021-DE33C1009384}" type="CATEGORYNAME">
                      <a:rPr lang="en-US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[RUBRIKENNAME]</a:t>
                    </a:fld>
                    <a:r>
                      <a:rPr lang="en-US" baseline="0" dirty="0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t>
</a:t>
                    </a:r>
                    <a:fld id="{54535A0F-0105-412E-B66E-DA28A9A0A23C}" type="PERCENTAGE">
                      <a:rPr lang="en-US" baseline="0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[PROZENTSATZ]</a:t>
                    </a:fld>
                    <a:endParaRPr lang="en-US" baseline="0" dirty="0">
                      <a:solidFill>
                        <a:schemeClr val="accent1">
                          <a:lumMod val="75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0B6C-44E8-9799-BB20FC42F269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5CD0B33-8B06-45DB-9811-71BBC2CDD155}" type="CATEGORYNAM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[RUBRIKENNAME]</a:t>
                    </a:fld>
                    <a:r>
                      <a:rPr lang="en-US" baseline="0" dirty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
</a:t>
                    </a:r>
                    <a:fld id="{90ADFD78-9C8D-4DDA-917F-5937CF07479D}" type="PERCENTAGE">
                      <a:rPr lang="en-US" baseline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[PROZENTSATZ]</a:t>
                    </a:fld>
                    <a:endParaRPr lang="en-US" baseline="0" dirty="0">
                      <a:solidFill>
                        <a:schemeClr val="accent5">
                          <a:lumMod val="75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0B6C-44E8-9799-BB20FC42F269}"/>
                </c:ext>
              </c:extLst>
            </c:dLbl>
            <c:spPr>
              <a:noFill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Tabelle1!$A$2:$A$5</c:f>
              <c:strCache>
                <c:ptCount val="4"/>
                <c:pt idx="0">
                  <c:v>Gymnasien</c:v>
                </c:pt>
                <c:pt idx="1">
                  <c:v>Oberschulen</c:v>
                </c:pt>
                <c:pt idx="2">
                  <c:v>Gesamtschulen</c:v>
                </c:pt>
                <c:pt idx="3">
                  <c:v>Förderschulen</c:v>
                </c:pt>
              </c:strCache>
            </c:strRef>
          </c:cat>
          <c:val>
            <c:numRef>
              <c:f>Tabelle1!$B$2:$B$5</c:f>
              <c:numCache>
                <c:formatCode>0%</c:formatCode>
                <c:ptCount val="4"/>
                <c:pt idx="0">
                  <c:v>0.05</c:v>
                </c:pt>
                <c:pt idx="1">
                  <c:v>0.64</c:v>
                </c:pt>
                <c:pt idx="2">
                  <c:v>0.14000000000000001</c:v>
                </c:pt>
                <c:pt idx="3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B6C-44E8-9799-BB20FC42F269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dirty="0"/>
              <a:t>1.058 ABGESCHLOSSENE PROJEKTE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234 SCHULEN</c:v>
                </c:pt>
              </c:strCache>
            </c:strRef>
          </c:tx>
          <c:dPt>
            <c:idx val="0"/>
            <c:bubble3D val="0"/>
            <c:spPr>
              <a:solidFill>
                <a:srgbClr val="14419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D64-4A8F-9CF0-63F801E7CBBB}"/>
              </c:ext>
            </c:extLst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D64-4A8F-9CF0-63F801E7CBBB}"/>
              </c:ext>
            </c:extLst>
          </c:dPt>
          <c:dPt>
            <c:idx val="2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D64-4A8F-9CF0-63F801E7CBBB}"/>
              </c:ext>
            </c:extLst>
          </c:dPt>
          <c:dPt>
            <c:idx val="3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DD64-4A8F-9CF0-63F801E7CBBB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634E398-6A48-4D8F-8C53-A9FB2DDD2D95}" type="CATEGORYNAM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/>
                      </a:pPr>
                      <a:t>[RUBRIKENNAME]</a:t>
                    </a:fld>
                    <a:r>
                      <a:rPr lang="en-US" baseline="0" dirty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
</a:t>
                    </a:r>
                    <a:fld id="{031CEA92-CEC6-48AC-93E9-CC074423772B}" type="PERCENTAGE">
                      <a:rPr lang="en-US" baseline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/>
                      </a:pPr>
                      <a:t>[PROZENTSATZ]</a:t>
                    </a:fld>
                    <a:endParaRPr lang="en-US" baseline="0" dirty="0">
                      <a:solidFill>
                        <a:schemeClr val="accent5">
                          <a:lumMod val="75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D64-4A8F-9CF0-63F801E7CBBB}"/>
                </c:ext>
              </c:extLst>
            </c:dLbl>
            <c:dLbl>
              <c:idx val="1"/>
              <c:layout>
                <c:manualLayout>
                  <c:x val="-1.5964240102171138E-3"/>
                  <c:y val="-0.1130487314211383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9934369-E823-423F-98F7-8CF9E9F311C0}" type="CATEGORYNAME">
                      <a:rPr lang="en-US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[RUBRIKENNAME]</a:t>
                    </a:fld>
                    <a:r>
                      <a:rPr lang="en-US" baseline="0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rPr>
                      <a:t>
</a:t>
                    </a:r>
                    <a:fld id="{162BD6AB-A197-4FA5-AD7E-21E06AA902AD}" type="PERCENTAGE">
                      <a:rPr lang="en-US" baseline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[PROZENTSATZ]</a:t>
                    </a:fld>
                    <a:endParaRPr lang="en-US" baseline="0" dirty="0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D64-4A8F-9CF0-63F801E7CBBB}"/>
                </c:ext>
              </c:extLst>
            </c:dLbl>
            <c:dLbl>
              <c:idx val="2"/>
              <c:layout>
                <c:manualLayout>
                  <c:x val="1.9157088122605363E-2"/>
                  <c:y val="7.787801497900627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55B3B17-B27B-4544-B021-DE33C1009384}" type="CATEGORYNAME">
                      <a:rPr lang="en-US">
                        <a:solidFill>
                          <a:srgbClr val="327EC4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[RUBRIKENNAME]</a:t>
                    </a:fld>
                    <a:r>
                      <a:rPr lang="en-US" baseline="0" dirty="0">
                        <a:solidFill>
                          <a:srgbClr val="327EC4"/>
                        </a:solidFill>
                      </a:rPr>
                      <a:t>
</a:t>
                    </a:r>
                    <a:fld id="{54535A0F-0105-412E-B66E-DA28A9A0A23C}" type="PERCENTAGE">
                      <a:rPr lang="en-US" baseline="0">
                        <a:solidFill>
                          <a:srgbClr val="327EC4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[PROZENTSATZ]</a:t>
                    </a:fld>
                    <a:endParaRPr lang="en-US" baseline="0" dirty="0">
                      <a:solidFill>
                        <a:srgbClr val="327EC4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DD64-4A8F-9CF0-63F801E7CBBB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5CD0B33-8B06-45DB-9811-71BBC2CDD155}" type="CATEGORYNAM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[RUBRIKENNAME]</a:t>
                    </a:fld>
                    <a:r>
                      <a:rPr lang="en-US" baseline="0" dirty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
</a:t>
                    </a:r>
                    <a:fld id="{90ADFD78-9C8D-4DDA-917F-5937CF07479D}" type="PERCENTAGE">
                      <a:rPr lang="en-US" baseline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[PROZENTSATZ]</a:t>
                    </a:fld>
                    <a:endParaRPr lang="en-US" baseline="0" dirty="0">
                      <a:solidFill>
                        <a:schemeClr val="accent5">
                          <a:lumMod val="75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DD64-4A8F-9CF0-63F801E7CBBB}"/>
                </c:ext>
              </c:extLst>
            </c:dLbl>
            <c:spPr>
              <a:noFill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Tabelle1!$A$2:$A$5</c:f>
              <c:strCache>
                <c:ptCount val="3"/>
                <c:pt idx="0">
                  <c:v>Projekte erfolgreich</c:v>
                </c:pt>
                <c:pt idx="1">
                  <c:v>Projekte teilweise erfolgreich</c:v>
                </c:pt>
                <c:pt idx="2">
                  <c:v>Projekte nicht erfolgreich</c:v>
                </c:pt>
              </c:strCache>
            </c:strRef>
          </c:cat>
          <c:val>
            <c:numRef>
              <c:f>Tabelle1!$B$2:$B$5</c:f>
              <c:numCache>
                <c:formatCode>0%</c:formatCode>
                <c:ptCount val="4"/>
                <c:pt idx="0">
                  <c:v>0.94</c:v>
                </c:pt>
                <c:pt idx="1">
                  <c:v>0.05</c:v>
                </c:pt>
                <c:pt idx="2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D64-4A8F-9CF0-63F801E7CBBB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94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77.040 Schüler:innen</c:v>
                </c:pt>
              </c:strCache>
            </c:strRef>
          </c:tx>
          <c:dPt>
            <c:idx val="0"/>
            <c:bubble3D val="0"/>
            <c:spPr>
              <a:solidFill>
                <a:srgbClr val="14419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095-455A-B5BC-D6039578EAD8}"/>
              </c:ext>
            </c:extLst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095-455A-B5BC-D6039578EAD8}"/>
              </c:ext>
            </c:extLst>
          </c:dPt>
          <c:dPt>
            <c:idx val="2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095-455A-B5BC-D6039578EAD8}"/>
              </c:ext>
            </c:extLst>
          </c:dPt>
          <c:dPt>
            <c:idx val="3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095-455A-B5BC-D6039578EAD8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634E398-6A48-4D8F-8C53-A9FB2DDD2D95}" type="CATEGORYNAM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/>
                      </a:pPr>
                      <a:t>[RUBRIKENNAME]</a:t>
                    </a:fld>
                    <a:r>
                      <a:rPr lang="en-US" baseline="0" dirty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
</a:t>
                    </a:r>
                    <a:fld id="{031CEA92-CEC6-48AC-93E9-CC074423772B}" type="PERCENTAGE">
                      <a:rPr lang="en-US" baseline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/>
                      </a:pPr>
                      <a:t>[PROZENTSATZ]</a:t>
                    </a:fld>
                    <a:endParaRPr lang="en-US" baseline="0" dirty="0">
                      <a:solidFill>
                        <a:schemeClr val="accent5">
                          <a:lumMod val="75000"/>
                        </a:schemeClr>
                      </a:solidFill>
                    </a:endParaRP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095-455A-B5BC-D6039578EAD8}"/>
                </c:ext>
              </c:extLst>
            </c:dLbl>
            <c:dLbl>
              <c:idx val="1"/>
              <c:layout>
                <c:manualLayout>
                  <c:x val="-7.662835249042145E-2"/>
                  <c:y val="8.29024030421680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9934369-E823-423F-98F7-8CF9E9F311C0}" type="CATEGORYNAME">
                      <a:rPr lang="en-US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[RUBRIKENNAME]</a:t>
                    </a:fld>
                    <a:r>
                      <a:rPr lang="en-US" baseline="0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rPr>
                      <a:t>
</a:t>
                    </a:r>
                    <a:fld id="{162BD6AB-A197-4FA5-AD7E-21E06AA902AD}" type="PERCENTAGE">
                      <a:rPr lang="en-US" baseline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[PROZENTSATZ]</a:t>
                    </a:fld>
                    <a:endParaRPr lang="en-US" baseline="0" dirty="0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endParaRP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095-455A-B5BC-D6039578EAD8}"/>
                </c:ext>
              </c:extLst>
            </c:dLbl>
            <c:dLbl>
              <c:idx val="2"/>
              <c:layout>
                <c:manualLayout>
                  <c:x val="1.9157088122605363E-2"/>
                  <c:y val="7.787801497900627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55B3B17-B27B-4544-B021-DE33C1009384}" type="CATEGORYNAME">
                      <a:rPr lang="en-US">
                        <a:solidFill>
                          <a:srgbClr val="327EC4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[RUBRIKENNAME]</a:t>
                    </a:fld>
                    <a:r>
                      <a:rPr lang="en-US" baseline="0" dirty="0">
                        <a:solidFill>
                          <a:srgbClr val="327EC4"/>
                        </a:solidFill>
                      </a:rPr>
                      <a:t>
</a:t>
                    </a:r>
                    <a:fld id="{361E610D-83BD-453F-BC0E-47EE23DFD43B}" type="VALUE">
                      <a:rPr lang="en-US" baseline="0" smtClean="0">
                        <a:solidFill>
                          <a:srgbClr val="327EC4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[WERT]</a:t>
                    </a:fld>
                    <a:endParaRPr lang="en-US" baseline="0" dirty="0">
                      <a:solidFill>
                        <a:srgbClr val="327EC4"/>
                      </a:solidFill>
                    </a:endParaRP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095-455A-B5BC-D6039578EAD8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5CD0B33-8B06-45DB-9811-71BBC2CDD155}" type="CATEGORYNAM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[RUBRIKENNAME]</a:t>
                    </a:fld>
                    <a:r>
                      <a:rPr lang="en-US" baseline="0" dirty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
</a:t>
                    </a:r>
                    <a:fld id="{90ADFD78-9C8D-4DDA-917F-5937CF07479D}" type="PERCENTAGE">
                      <a:rPr lang="en-US" baseline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[PROZENTSATZ]</a:t>
                    </a:fld>
                    <a:endParaRPr lang="en-US" baseline="0" dirty="0">
                      <a:solidFill>
                        <a:schemeClr val="accent5">
                          <a:lumMod val="75000"/>
                        </a:schemeClr>
                      </a:solidFill>
                    </a:endParaRP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095-455A-B5BC-D6039578EAD8}"/>
                </c:ext>
              </c:extLst>
            </c:dLbl>
            <c:numFmt formatCode="General" sourceLinked="0"/>
            <c:spPr>
              <a:noFill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Tabelle1!$A$2:$A$5</c:f>
              <c:strCache>
                <c:ptCount val="3"/>
                <c:pt idx="0">
                  <c:v>Mädchen</c:v>
                </c:pt>
                <c:pt idx="1">
                  <c:v>Jungen</c:v>
                </c:pt>
                <c:pt idx="2">
                  <c:v>nicht binär</c:v>
                </c:pt>
              </c:strCache>
            </c:strRef>
          </c:cat>
          <c:val>
            <c:numRef>
              <c:f>Tabelle1!$B$2:$B$5</c:f>
              <c:numCache>
                <c:formatCode>0%</c:formatCode>
                <c:ptCount val="4"/>
                <c:pt idx="0">
                  <c:v>0.46</c:v>
                </c:pt>
                <c:pt idx="1">
                  <c:v>0.54</c:v>
                </c:pt>
                <c:pt idx="2" formatCode="0.0%">
                  <c:v>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095-455A-B5BC-D6039578EAD8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51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4A2670-6B05-43C6-A888-7466585CB10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0EE1132-95B6-4E69-98F3-B07601D5EE6B}">
      <dgm:prSet phldrT="[Text]"/>
      <dgm:spPr>
        <a:solidFill>
          <a:srgbClr val="004F9F"/>
        </a:solidFill>
      </dgm:spPr>
      <dgm:t>
        <a:bodyPr/>
        <a:lstStyle/>
        <a:p>
          <a:r>
            <a:rPr lang="de-DE" dirty="0"/>
            <a:t>Praxislernen </a:t>
          </a:r>
        </a:p>
      </dgm:t>
    </dgm:pt>
    <dgm:pt modelId="{4F6ED0D7-C874-43E3-81D5-34ECA4D0E5C7}" type="parTrans" cxnId="{790BCC16-2BCD-4BC0-AE0F-11F9BDBA4D0A}">
      <dgm:prSet/>
      <dgm:spPr/>
      <dgm:t>
        <a:bodyPr/>
        <a:lstStyle/>
        <a:p>
          <a:endParaRPr lang="de-DE"/>
        </a:p>
      </dgm:t>
    </dgm:pt>
    <dgm:pt modelId="{6613AAB8-0C3F-4D1A-AB84-B03AB73D49DE}" type="sibTrans" cxnId="{790BCC16-2BCD-4BC0-AE0F-11F9BDBA4D0A}">
      <dgm:prSet/>
      <dgm:spPr/>
      <dgm:t>
        <a:bodyPr/>
        <a:lstStyle/>
        <a:p>
          <a:endParaRPr lang="de-DE"/>
        </a:p>
      </dgm:t>
    </dgm:pt>
    <dgm:pt modelId="{CB3A3513-7C45-4B1A-8361-3F477DC68EA7}">
      <dgm:prSet phldrT="[Text]" custT="1"/>
      <dgm:spPr/>
      <dgm:t>
        <a:bodyPr/>
        <a:lstStyle/>
        <a:p>
          <a:r>
            <a:rPr lang="de-DE" sz="1600" dirty="0"/>
            <a:t>besonderer, praxisorientierter Unterrichtsansatz: Verbindung zwischen praktischer Tätigkeit in realen Arbeitssituationen und schulischem Lernen</a:t>
          </a:r>
        </a:p>
      </dgm:t>
    </dgm:pt>
    <dgm:pt modelId="{95E3F62C-2CF2-438B-A1DD-4E3401CB3DD2}" type="parTrans" cxnId="{B60E1092-FDA5-471F-892F-8101A9588F1E}">
      <dgm:prSet/>
      <dgm:spPr/>
      <dgm:t>
        <a:bodyPr/>
        <a:lstStyle/>
        <a:p>
          <a:endParaRPr lang="de-DE"/>
        </a:p>
      </dgm:t>
    </dgm:pt>
    <dgm:pt modelId="{13EEE876-0FFA-4EC7-B906-9CE71F7A335A}" type="sibTrans" cxnId="{B60E1092-FDA5-471F-892F-8101A9588F1E}">
      <dgm:prSet/>
      <dgm:spPr/>
      <dgm:t>
        <a:bodyPr/>
        <a:lstStyle/>
        <a:p>
          <a:endParaRPr lang="de-DE"/>
        </a:p>
      </dgm:t>
    </dgm:pt>
    <dgm:pt modelId="{D70CF168-111B-40C3-B661-F47B8466187B}">
      <dgm:prSet phldrT="[Text]"/>
      <dgm:spPr>
        <a:solidFill>
          <a:srgbClr val="004FA0"/>
        </a:solidFill>
      </dgm:spPr>
      <dgm:t>
        <a:bodyPr/>
        <a:lstStyle/>
        <a:p>
          <a:r>
            <a:rPr lang="de-DE" dirty="0"/>
            <a:t>Berufsweltprojekte </a:t>
          </a:r>
        </a:p>
      </dgm:t>
    </dgm:pt>
    <dgm:pt modelId="{1EF8DFE4-F589-4502-940F-89DD55AAAE87}" type="parTrans" cxnId="{59A050AC-3514-4FA0-ABA7-D5BE5BAD8796}">
      <dgm:prSet/>
      <dgm:spPr/>
      <dgm:t>
        <a:bodyPr/>
        <a:lstStyle/>
        <a:p>
          <a:endParaRPr lang="de-DE"/>
        </a:p>
      </dgm:t>
    </dgm:pt>
    <dgm:pt modelId="{AAE69125-514B-4549-A330-FA29EFDC8183}" type="sibTrans" cxnId="{59A050AC-3514-4FA0-ABA7-D5BE5BAD8796}">
      <dgm:prSet/>
      <dgm:spPr/>
      <dgm:t>
        <a:bodyPr/>
        <a:lstStyle/>
        <a:p>
          <a:endParaRPr lang="de-DE"/>
        </a:p>
      </dgm:t>
    </dgm:pt>
    <dgm:pt modelId="{4CDD2326-47AA-4702-865D-6CE03CA4D7CB}">
      <dgm:prSet phldrT="[Text]" custT="1"/>
      <dgm:spPr/>
      <dgm:t>
        <a:bodyPr/>
        <a:lstStyle/>
        <a:p>
          <a:r>
            <a:rPr lang="de-DE" sz="1600" dirty="0"/>
            <a:t>kompetenzorientierte Förderung (Berufswahlkompetenz)</a:t>
          </a:r>
        </a:p>
      </dgm:t>
    </dgm:pt>
    <dgm:pt modelId="{9C67634A-12D2-4737-AEF1-50F7C04FD07E}" type="parTrans" cxnId="{11F737EF-0AD5-44B8-9A8A-F6AFC364C61C}">
      <dgm:prSet/>
      <dgm:spPr/>
      <dgm:t>
        <a:bodyPr/>
        <a:lstStyle/>
        <a:p>
          <a:endParaRPr lang="de-DE"/>
        </a:p>
      </dgm:t>
    </dgm:pt>
    <dgm:pt modelId="{DA077FDF-3E1F-45DF-842C-424BA67B988B}" type="sibTrans" cxnId="{11F737EF-0AD5-44B8-9A8A-F6AFC364C61C}">
      <dgm:prSet/>
      <dgm:spPr/>
      <dgm:t>
        <a:bodyPr/>
        <a:lstStyle/>
        <a:p>
          <a:endParaRPr lang="de-DE"/>
        </a:p>
      </dgm:t>
    </dgm:pt>
    <dgm:pt modelId="{3450496B-2E82-4DBE-8DE7-28DF046EDB1E}">
      <dgm:prSet custT="1"/>
      <dgm:spPr/>
      <dgm:t>
        <a:bodyPr/>
        <a:lstStyle/>
        <a:p>
          <a:r>
            <a:rPr lang="de-DE" sz="1600" dirty="0"/>
            <a:t>Individueller und methodisch breiter Ansatz (Coachingprojekte; Vertiefung von einzelnen Berufsfeldern wie etwa Bäcker/Konditor, Sport, Grüne Berufe oder Berufe aus der Kreativwirtschaft; Aufbau einer </a:t>
          </a:r>
          <a:r>
            <a:rPr lang="de-DE" sz="1600" dirty="0" err="1"/>
            <a:t>Schüler:innenfirma</a:t>
          </a:r>
          <a:r>
            <a:rPr lang="de-DE" sz="1600" dirty="0"/>
            <a:t>; Projekte mit Einsatz von Medien) </a:t>
          </a:r>
        </a:p>
      </dgm:t>
    </dgm:pt>
    <dgm:pt modelId="{AE0F1CFB-A3CA-43CF-BD6B-1295C2E3C393}" type="parTrans" cxnId="{F872B64C-C362-4039-9AF1-D76F02AC1895}">
      <dgm:prSet/>
      <dgm:spPr/>
      <dgm:t>
        <a:bodyPr/>
        <a:lstStyle/>
        <a:p>
          <a:endParaRPr lang="de-DE"/>
        </a:p>
      </dgm:t>
    </dgm:pt>
    <dgm:pt modelId="{68D5B3FB-EFC8-4DFD-B250-833DA6E957DA}" type="sibTrans" cxnId="{F872B64C-C362-4039-9AF1-D76F02AC1895}">
      <dgm:prSet/>
      <dgm:spPr/>
      <dgm:t>
        <a:bodyPr/>
        <a:lstStyle/>
        <a:p>
          <a:endParaRPr lang="de-DE"/>
        </a:p>
      </dgm:t>
    </dgm:pt>
    <dgm:pt modelId="{A2E15C99-C94A-4996-B695-7902638E36A4}">
      <dgm:prSet custT="1"/>
      <dgm:spPr/>
      <dgm:t>
        <a:bodyPr/>
        <a:lstStyle/>
        <a:p>
          <a:r>
            <a:rPr lang="de-DE" sz="1600" dirty="0"/>
            <a:t>Kennenlernen eines potenziellen Arbeitgebers - vorzugsweise persönlich im Umfeld der Schule (oder digital)</a:t>
          </a:r>
        </a:p>
      </dgm:t>
    </dgm:pt>
    <dgm:pt modelId="{5395193C-3176-461C-8586-F2E7C753E9A9}" type="parTrans" cxnId="{D2A0852C-57F1-41D3-85C0-F86ACD74C0DC}">
      <dgm:prSet/>
      <dgm:spPr/>
      <dgm:t>
        <a:bodyPr/>
        <a:lstStyle/>
        <a:p>
          <a:endParaRPr lang="de-DE"/>
        </a:p>
      </dgm:t>
    </dgm:pt>
    <dgm:pt modelId="{243ACB11-5A49-4386-B966-8BA673BE36D0}" type="sibTrans" cxnId="{D2A0852C-57F1-41D3-85C0-F86ACD74C0DC}">
      <dgm:prSet/>
      <dgm:spPr/>
      <dgm:t>
        <a:bodyPr/>
        <a:lstStyle/>
        <a:p>
          <a:endParaRPr lang="de-DE"/>
        </a:p>
      </dgm:t>
    </dgm:pt>
    <dgm:pt modelId="{08F94174-179B-4E98-950E-443FF2B7EA8D}">
      <dgm:prSet custT="1"/>
      <dgm:spPr/>
      <dgm:t>
        <a:bodyPr/>
        <a:lstStyle/>
        <a:p>
          <a:r>
            <a:rPr lang="de-DE" sz="1600" dirty="0"/>
            <a:t>Bearbeitung fächerübergreifender Lernaufgaben</a:t>
          </a:r>
        </a:p>
      </dgm:t>
    </dgm:pt>
    <dgm:pt modelId="{414883D9-319A-4318-A35F-20021C465E5F}" type="parTrans" cxnId="{2FE5ACA6-2CFE-440D-9F5B-8A068638FFFA}">
      <dgm:prSet/>
      <dgm:spPr/>
      <dgm:t>
        <a:bodyPr/>
        <a:lstStyle/>
        <a:p>
          <a:endParaRPr lang="de-DE"/>
        </a:p>
      </dgm:t>
    </dgm:pt>
    <dgm:pt modelId="{95C1157F-889A-480F-9107-269F9F68AA86}" type="sibTrans" cxnId="{2FE5ACA6-2CFE-440D-9F5B-8A068638FFFA}">
      <dgm:prSet/>
      <dgm:spPr/>
      <dgm:t>
        <a:bodyPr/>
        <a:lstStyle/>
        <a:p>
          <a:endParaRPr lang="de-DE"/>
        </a:p>
      </dgm:t>
    </dgm:pt>
    <dgm:pt modelId="{7FA008AC-2216-4EBA-B061-291AABD8290F}">
      <dgm:prSet custT="1"/>
      <dgm:spPr/>
      <dgm:t>
        <a:bodyPr/>
        <a:lstStyle/>
        <a:p>
          <a:r>
            <a:rPr lang="de-DE" sz="1600" dirty="0"/>
            <a:t>praktische Anwendung von theoretisch erworbenem Wissen / Verknüpfung schulinternes Curriculum mit der Praxistätigkeit </a:t>
          </a:r>
        </a:p>
      </dgm:t>
    </dgm:pt>
    <dgm:pt modelId="{081D66E6-2536-4205-B38F-7BFE14D06779}" type="parTrans" cxnId="{D682E322-3569-4BBF-ABD6-877B6037A68F}">
      <dgm:prSet/>
      <dgm:spPr/>
      <dgm:t>
        <a:bodyPr/>
        <a:lstStyle/>
        <a:p>
          <a:endParaRPr lang="de-DE"/>
        </a:p>
      </dgm:t>
    </dgm:pt>
    <dgm:pt modelId="{478F5FE9-2D1A-43CA-9AEF-F10DD2CD0EBA}" type="sibTrans" cxnId="{D682E322-3569-4BBF-ABD6-877B6037A68F}">
      <dgm:prSet/>
      <dgm:spPr/>
      <dgm:t>
        <a:bodyPr/>
        <a:lstStyle/>
        <a:p>
          <a:endParaRPr lang="de-DE"/>
        </a:p>
      </dgm:t>
    </dgm:pt>
    <dgm:pt modelId="{B555EE73-FED6-4C45-9DC8-C422AA148228}">
      <dgm:prSet custT="1"/>
      <dgm:spPr/>
      <dgm:t>
        <a:bodyPr/>
        <a:lstStyle/>
        <a:p>
          <a:r>
            <a:rPr lang="de-DE" sz="1600" dirty="0"/>
            <a:t>„Praxislernen in Werkstätten“ in überbetrieblichen und vergleichbaren Berufsbildungsstätten </a:t>
          </a:r>
        </a:p>
      </dgm:t>
    </dgm:pt>
    <dgm:pt modelId="{F6E873D9-4EF9-4501-A68F-3D15EB27D74B}" type="parTrans" cxnId="{83CBFA61-6CBD-4EDF-8CFA-5FA76C0B8025}">
      <dgm:prSet/>
      <dgm:spPr/>
      <dgm:t>
        <a:bodyPr/>
        <a:lstStyle/>
        <a:p>
          <a:endParaRPr lang="de-DE"/>
        </a:p>
      </dgm:t>
    </dgm:pt>
    <dgm:pt modelId="{539DDFCB-DEAB-436A-8EED-1FCD522C7438}" type="sibTrans" cxnId="{83CBFA61-6CBD-4EDF-8CFA-5FA76C0B8025}">
      <dgm:prSet/>
      <dgm:spPr/>
      <dgm:t>
        <a:bodyPr/>
        <a:lstStyle/>
        <a:p>
          <a:endParaRPr lang="de-DE"/>
        </a:p>
      </dgm:t>
    </dgm:pt>
    <dgm:pt modelId="{D6948FF8-0716-4797-B2D7-D8DAA3FF0BCB}">
      <dgm:prSet custT="1"/>
      <dgm:spPr/>
      <dgm:t>
        <a:bodyPr/>
        <a:lstStyle/>
        <a:p>
          <a:r>
            <a:rPr lang="de-DE" sz="1600" dirty="0"/>
            <a:t>„Praxislernen in Betrieben“ in Betrieben und Einrichtungen (z. B. Industrie-, Handwerks-, Handels-, Verkehrs-, Landwirtschafts-, Dienstleistungs- und Versorgungsbetriebe sowie öffentliche und soziale Einrichtungen)</a:t>
          </a:r>
        </a:p>
      </dgm:t>
    </dgm:pt>
    <dgm:pt modelId="{C5650EAE-8410-43B7-8B97-08B5E424AE16}" type="parTrans" cxnId="{014FEC9D-20A8-4CE8-BD34-DBE6B889AD26}">
      <dgm:prSet/>
      <dgm:spPr/>
      <dgm:t>
        <a:bodyPr/>
        <a:lstStyle/>
        <a:p>
          <a:endParaRPr lang="de-DE"/>
        </a:p>
      </dgm:t>
    </dgm:pt>
    <dgm:pt modelId="{93BC4164-F9B0-40EC-862D-8F49724015F8}" type="sibTrans" cxnId="{014FEC9D-20A8-4CE8-BD34-DBE6B889AD26}">
      <dgm:prSet/>
      <dgm:spPr/>
      <dgm:t>
        <a:bodyPr/>
        <a:lstStyle/>
        <a:p>
          <a:endParaRPr lang="de-DE"/>
        </a:p>
      </dgm:t>
    </dgm:pt>
    <dgm:pt modelId="{4B8B9B1F-8C16-436F-B753-2E203BF3A48D}" type="pres">
      <dgm:prSet presAssocID="{9D4A2670-6B05-43C6-A888-7466585CB10F}" presName="Name0" presStyleCnt="0">
        <dgm:presLayoutVars>
          <dgm:dir/>
          <dgm:animLvl val="lvl"/>
          <dgm:resizeHandles val="exact"/>
        </dgm:presLayoutVars>
      </dgm:prSet>
      <dgm:spPr/>
    </dgm:pt>
    <dgm:pt modelId="{6CB802A9-AB41-49F6-ACE6-20D5E9FB2371}" type="pres">
      <dgm:prSet presAssocID="{E0EE1132-95B6-4E69-98F3-B07601D5EE6B}" presName="composite" presStyleCnt="0"/>
      <dgm:spPr/>
    </dgm:pt>
    <dgm:pt modelId="{2466C107-ABE8-46A4-A012-22D32E69587E}" type="pres">
      <dgm:prSet presAssocID="{E0EE1132-95B6-4E69-98F3-B07601D5EE6B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44CF64BC-5227-405B-8E6C-43D3A4A3AF2E}" type="pres">
      <dgm:prSet presAssocID="{E0EE1132-95B6-4E69-98F3-B07601D5EE6B}" presName="desTx" presStyleLbl="alignAccFollowNode1" presStyleIdx="0" presStyleCnt="2" custLinFactNeighborX="-1">
        <dgm:presLayoutVars>
          <dgm:bulletEnabled val="1"/>
        </dgm:presLayoutVars>
      </dgm:prSet>
      <dgm:spPr/>
    </dgm:pt>
    <dgm:pt modelId="{FE5D0908-3111-4E9A-B181-694AB1761949}" type="pres">
      <dgm:prSet presAssocID="{6613AAB8-0C3F-4D1A-AB84-B03AB73D49DE}" presName="space" presStyleCnt="0"/>
      <dgm:spPr/>
    </dgm:pt>
    <dgm:pt modelId="{EC15DA8B-E102-49E2-9ED2-3CE45218AAC1}" type="pres">
      <dgm:prSet presAssocID="{D70CF168-111B-40C3-B661-F47B8466187B}" presName="composite" presStyleCnt="0"/>
      <dgm:spPr/>
    </dgm:pt>
    <dgm:pt modelId="{98866EC6-E1E2-4008-952D-33DBAB03347E}" type="pres">
      <dgm:prSet presAssocID="{D70CF168-111B-40C3-B661-F47B8466187B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C9BF8BD1-D7F3-4946-83E8-AD06267ECC95}" type="pres">
      <dgm:prSet presAssocID="{D70CF168-111B-40C3-B661-F47B8466187B}" presName="desTx" presStyleLbl="alignAccFollowNode1" presStyleIdx="1" presStyleCnt="2" custLinFactNeighborY="67079">
        <dgm:presLayoutVars>
          <dgm:bulletEnabled val="1"/>
        </dgm:presLayoutVars>
      </dgm:prSet>
      <dgm:spPr/>
    </dgm:pt>
  </dgm:ptLst>
  <dgm:cxnLst>
    <dgm:cxn modelId="{790BCC16-2BCD-4BC0-AE0F-11F9BDBA4D0A}" srcId="{9D4A2670-6B05-43C6-A888-7466585CB10F}" destId="{E0EE1132-95B6-4E69-98F3-B07601D5EE6B}" srcOrd="0" destOrd="0" parTransId="{4F6ED0D7-C874-43E3-81D5-34ECA4D0E5C7}" sibTransId="{6613AAB8-0C3F-4D1A-AB84-B03AB73D49DE}"/>
    <dgm:cxn modelId="{2127111B-B8A5-4131-849A-28D71CB5D349}" type="presOf" srcId="{B555EE73-FED6-4C45-9DC8-C422AA148228}" destId="{44CF64BC-5227-405B-8E6C-43D3A4A3AF2E}" srcOrd="0" destOrd="3" presId="urn:microsoft.com/office/officeart/2005/8/layout/hList1"/>
    <dgm:cxn modelId="{D682E322-3569-4BBF-ABD6-877B6037A68F}" srcId="{E0EE1132-95B6-4E69-98F3-B07601D5EE6B}" destId="{7FA008AC-2216-4EBA-B061-291AABD8290F}" srcOrd="2" destOrd="0" parTransId="{081D66E6-2536-4205-B38F-7BFE14D06779}" sibTransId="{478F5FE9-2D1A-43CA-9AEF-F10DD2CD0EBA}"/>
    <dgm:cxn modelId="{D2A0852C-57F1-41D3-85C0-F86ACD74C0DC}" srcId="{D70CF168-111B-40C3-B661-F47B8466187B}" destId="{A2E15C99-C94A-4996-B695-7902638E36A4}" srcOrd="2" destOrd="0" parTransId="{5395193C-3176-461C-8586-F2E7C753E9A9}" sibTransId="{243ACB11-5A49-4386-B966-8BA673BE36D0}"/>
    <dgm:cxn modelId="{DB2C2638-ECF2-42B3-B444-6941974A4B99}" type="presOf" srcId="{CB3A3513-7C45-4B1A-8361-3F477DC68EA7}" destId="{44CF64BC-5227-405B-8E6C-43D3A4A3AF2E}" srcOrd="0" destOrd="0" presId="urn:microsoft.com/office/officeart/2005/8/layout/hList1"/>
    <dgm:cxn modelId="{83CBFA61-6CBD-4EDF-8CFA-5FA76C0B8025}" srcId="{E0EE1132-95B6-4E69-98F3-B07601D5EE6B}" destId="{B555EE73-FED6-4C45-9DC8-C422AA148228}" srcOrd="3" destOrd="0" parTransId="{F6E873D9-4EF9-4501-A68F-3D15EB27D74B}" sibTransId="{539DDFCB-DEAB-436A-8EED-1FCD522C7438}"/>
    <dgm:cxn modelId="{7243A842-3DEC-4EE9-A8CB-A29E51EE8EB8}" type="presOf" srcId="{D6948FF8-0716-4797-B2D7-D8DAA3FF0BCB}" destId="{44CF64BC-5227-405B-8E6C-43D3A4A3AF2E}" srcOrd="0" destOrd="4" presId="urn:microsoft.com/office/officeart/2005/8/layout/hList1"/>
    <dgm:cxn modelId="{F872B64C-C362-4039-9AF1-D76F02AC1895}" srcId="{D70CF168-111B-40C3-B661-F47B8466187B}" destId="{3450496B-2E82-4DBE-8DE7-28DF046EDB1E}" srcOrd="1" destOrd="0" parTransId="{AE0F1CFB-A3CA-43CF-BD6B-1295C2E3C393}" sibTransId="{68D5B3FB-EFC8-4DFD-B250-833DA6E957DA}"/>
    <dgm:cxn modelId="{36D1A14D-0F38-45DE-BEA4-34137A33412C}" type="presOf" srcId="{7FA008AC-2216-4EBA-B061-291AABD8290F}" destId="{44CF64BC-5227-405B-8E6C-43D3A4A3AF2E}" srcOrd="0" destOrd="2" presId="urn:microsoft.com/office/officeart/2005/8/layout/hList1"/>
    <dgm:cxn modelId="{3913FC56-6411-47F8-9A6B-A06592289E55}" type="presOf" srcId="{A2E15C99-C94A-4996-B695-7902638E36A4}" destId="{C9BF8BD1-D7F3-4946-83E8-AD06267ECC95}" srcOrd="0" destOrd="2" presId="urn:microsoft.com/office/officeart/2005/8/layout/hList1"/>
    <dgm:cxn modelId="{BD0C4789-FC8A-48DD-A14F-16F606C1D102}" type="presOf" srcId="{4CDD2326-47AA-4702-865D-6CE03CA4D7CB}" destId="{C9BF8BD1-D7F3-4946-83E8-AD06267ECC95}" srcOrd="0" destOrd="0" presId="urn:microsoft.com/office/officeart/2005/8/layout/hList1"/>
    <dgm:cxn modelId="{B60E1092-FDA5-471F-892F-8101A9588F1E}" srcId="{E0EE1132-95B6-4E69-98F3-B07601D5EE6B}" destId="{CB3A3513-7C45-4B1A-8361-3F477DC68EA7}" srcOrd="0" destOrd="0" parTransId="{95E3F62C-2CF2-438B-A1DD-4E3401CB3DD2}" sibTransId="{13EEE876-0FFA-4EC7-B906-9CE71F7A335A}"/>
    <dgm:cxn modelId="{7789A294-2F4B-43E4-B6EF-0C93C4965047}" type="presOf" srcId="{D70CF168-111B-40C3-B661-F47B8466187B}" destId="{98866EC6-E1E2-4008-952D-33DBAB03347E}" srcOrd="0" destOrd="0" presId="urn:microsoft.com/office/officeart/2005/8/layout/hList1"/>
    <dgm:cxn modelId="{014FEC9D-20A8-4CE8-BD34-DBE6B889AD26}" srcId="{E0EE1132-95B6-4E69-98F3-B07601D5EE6B}" destId="{D6948FF8-0716-4797-B2D7-D8DAA3FF0BCB}" srcOrd="4" destOrd="0" parTransId="{C5650EAE-8410-43B7-8B97-08B5E424AE16}" sibTransId="{93BC4164-F9B0-40EC-862D-8F49724015F8}"/>
    <dgm:cxn modelId="{F7349A9E-0801-49F4-8D62-44E74867E27B}" type="presOf" srcId="{08F94174-179B-4E98-950E-443FF2B7EA8D}" destId="{44CF64BC-5227-405B-8E6C-43D3A4A3AF2E}" srcOrd="0" destOrd="1" presId="urn:microsoft.com/office/officeart/2005/8/layout/hList1"/>
    <dgm:cxn modelId="{148AE2A0-8475-402E-9B6C-0A46E9FE304F}" type="presOf" srcId="{9D4A2670-6B05-43C6-A888-7466585CB10F}" destId="{4B8B9B1F-8C16-436F-B753-2E203BF3A48D}" srcOrd="0" destOrd="0" presId="urn:microsoft.com/office/officeart/2005/8/layout/hList1"/>
    <dgm:cxn modelId="{2FE5ACA6-2CFE-440D-9F5B-8A068638FFFA}" srcId="{E0EE1132-95B6-4E69-98F3-B07601D5EE6B}" destId="{08F94174-179B-4E98-950E-443FF2B7EA8D}" srcOrd="1" destOrd="0" parTransId="{414883D9-319A-4318-A35F-20021C465E5F}" sibTransId="{95C1157F-889A-480F-9107-269F9F68AA86}"/>
    <dgm:cxn modelId="{59A050AC-3514-4FA0-ABA7-D5BE5BAD8796}" srcId="{9D4A2670-6B05-43C6-A888-7466585CB10F}" destId="{D70CF168-111B-40C3-B661-F47B8466187B}" srcOrd="1" destOrd="0" parTransId="{1EF8DFE4-F589-4502-940F-89DD55AAAE87}" sibTransId="{AAE69125-514B-4549-A330-FA29EFDC8183}"/>
    <dgm:cxn modelId="{E27ABBCE-6A74-48DD-A739-09F3BC0D2B65}" type="presOf" srcId="{E0EE1132-95B6-4E69-98F3-B07601D5EE6B}" destId="{2466C107-ABE8-46A4-A012-22D32E69587E}" srcOrd="0" destOrd="0" presId="urn:microsoft.com/office/officeart/2005/8/layout/hList1"/>
    <dgm:cxn modelId="{9EFC71D3-2D60-4574-B8A0-FF5BF153E213}" type="presOf" srcId="{3450496B-2E82-4DBE-8DE7-28DF046EDB1E}" destId="{C9BF8BD1-D7F3-4946-83E8-AD06267ECC95}" srcOrd="0" destOrd="1" presId="urn:microsoft.com/office/officeart/2005/8/layout/hList1"/>
    <dgm:cxn modelId="{11F737EF-0AD5-44B8-9A8A-F6AFC364C61C}" srcId="{D70CF168-111B-40C3-B661-F47B8466187B}" destId="{4CDD2326-47AA-4702-865D-6CE03CA4D7CB}" srcOrd="0" destOrd="0" parTransId="{9C67634A-12D2-4737-AEF1-50F7C04FD07E}" sibTransId="{DA077FDF-3E1F-45DF-842C-424BA67B988B}"/>
    <dgm:cxn modelId="{D1FEF7EF-8EA9-45C6-A28F-D8A914E9784B}" type="presParOf" srcId="{4B8B9B1F-8C16-436F-B753-2E203BF3A48D}" destId="{6CB802A9-AB41-49F6-ACE6-20D5E9FB2371}" srcOrd="0" destOrd="0" presId="urn:microsoft.com/office/officeart/2005/8/layout/hList1"/>
    <dgm:cxn modelId="{8F2DA16E-4856-4323-BCA0-33EEEEEBBEC8}" type="presParOf" srcId="{6CB802A9-AB41-49F6-ACE6-20D5E9FB2371}" destId="{2466C107-ABE8-46A4-A012-22D32E69587E}" srcOrd="0" destOrd="0" presId="urn:microsoft.com/office/officeart/2005/8/layout/hList1"/>
    <dgm:cxn modelId="{7C1B06CD-231F-442E-B2A6-0078E0830CD9}" type="presParOf" srcId="{6CB802A9-AB41-49F6-ACE6-20D5E9FB2371}" destId="{44CF64BC-5227-405B-8E6C-43D3A4A3AF2E}" srcOrd="1" destOrd="0" presId="urn:microsoft.com/office/officeart/2005/8/layout/hList1"/>
    <dgm:cxn modelId="{14E7DF00-7FD9-429B-8FA1-658BA9D34710}" type="presParOf" srcId="{4B8B9B1F-8C16-436F-B753-2E203BF3A48D}" destId="{FE5D0908-3111-4E9A-B181-694AB1761949}" srcOrd="1" destOrd="0" presId="urn:microsoft.com/office/officeart/2005/8/layout/hList1"/>
    <dgm:cxn modelId="{C643BDA1-898F-4F4A-9EC5-5E72FED6495B}" type="presParOf" srcId="{4B8B9B1F-8C16-436F-B753-2E203BF3A48D}" destId="{EC15DA8B-E102-49E2-9ED2-3CE45218AAC1}" srcOrd="2" destOrd="0" presId="urn:microsoft.com/office/officeart/2005/8/layout/hList1"/>
    <dgm:cxn modelId="{5C55FB56-465C-43F7-AA2C-758D8ED7EC6B}" type="presParOf" srcId="{EC15DA8B-E102-49E2-9ED2-3CE45218AAC1}" destId="{98866EC6-E1E2-4008-952D-33DBAB03347E}" srcOrd="0" destOrd="0" presId="urn:microsoft.com/office/officeart/2005/8/layout/hList1"/>
    <dgm:cxn modelId="{FD8AAFCE-23D5-40A1-BFC8-B98709A83C9A}" type="presParOf" srcId="{EC15DA8B-E102-49E2-9ED2-3CE45218AAC1}" destId="{C9BF8BD1-D7F3-4946-83E8-AD06267ECC9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66C107-ABE8-46A4-A012-22D32E69587E}">
      <dsp:nvSpPr>
        <dsp:cNvPr id="0" name=""/>
        <dsp:cNvSpPr/>
      </dsp:nvSpPr>
      <dsp:spPr>
        <a:xfrm>
          <a:off x="51" y="35430"/>
          <a:ext cx="4913784" cy="748800"/>
        </a:xfrm>
        <a:prstGeom prst="rect">
          <a:avLst/>
        </a:prstGeom>
        <a:solidFill>
          <a:srgbClr val="004F9F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 dirty="0"/>
            <a:t>Praxislernen </a:t>
          </a:r>
        </a:p>
      </dsp:txBody>
      <dsp:txXfrm>
        <a:off x="51" y="35430"/>
        <a:ext cx="4913784" cy="748800"/>
      </dsp:txXfrm>
    </dsp:sp>
    <dsp:sp modelId="{44CF64BC-5227-405B-8E6C-43D3A4A3AF2E}">
      <dsp:nvSpPr>
        <dsp:cNvPr id="0" name=""/>
        <dsp:cNvSpPr/>
      </dsp:nvSpPr>
      <dsp:spPr>
        <a:xfrm>
          <a:off x="2" y="784230"/>
          <a:ext cx="4913784" cy="34971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 dirty="0"/>
            <a:t>besonderer, praxisorientierter Unterrichtsansatz: Verbindung zwischen praktischer Tätigkeit in realen Arbeitssituationen und schulischem Lernen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 dirty="0"/>
            <a:t>Bearbeitung fächerübergreifender Lernaufgaben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 dirty="0"/>
            <a:t>praktische Anwendung von theoretisch erworbenem Wissen / Verknüpfung schulinternes Curriculum mit der Praxistätigkeit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 dirty="0"/>
            <a:t>„Praxislernen in Werkstätten“ in überbetrieblichen und vergleichbaren Berufsbildungsstätten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 dirty="0"/>
            <a:t>„Praxislernen in Betrieben“ in Betrieben und Einrichtungen (z. B. Industrie-, Handwerks-, Handels-, Verkehrs-, Landwirtschafts-, Dienstleistungs- und Versorgungsbetriebe sowie öffentliche und soziale Einrichtungen)</a:t>
          </a:r>
        </a:p>
      </dsp:txBody>
      <dsp:txXfrm>
        <a:off x="2" y="784230"/>
        <a:ext cx="4913784" cy="3497130"/>
      </dsp:txXfrm>
    </dsp:sp>
    <dsp:sp modelId="{98866EC6-E1E2-4008-952D-33DBAB03347E}">
      <dsp:nvSpPr>
        <dsp:cNvPr id="0" name=""/>
        <dsp:cNvSpPr/>
      </dsp:nvSpPr>
      <dsp:spPr>
        <a:xfrm>
          <a:off x="5601765" y="35430"/>
          <a:ext cx="4913784" cy="748800"/>
        </a:xfrm>
        <a:prstGeom prst="rect">
          <a:avLst/>
        </a:prstGeom>
        <a:solidFill>
          <a:srgbClr val="004FA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 dirty="0"/>
            <a:t>Berufsweltprojekte </a:t>
          </a:r>
        </a:p>
      </dsp:txBody>
      <dsp:txXfrm>
        <a:off x="5601765" y="35430"/>
        <a:ext cx="4913784" cy="748800"/>
      </dsp:txXfrm>
    </dsp:sp>
    <dsp:sp modelId="{C9BF8BD1-D7F3-4946-83E8-AD06267ECC95}">
      <dsp:nvSpPr>
        <dsp:cNvPr id="0" name=""/>
        <dsp:cNvSpPr/>
      </dsp:nvSpPr>
      <dsp:spPr>
        <a:xfrm>
          <a:off x="5601765" y="819661"/>
          <a:ext cx="4913784" cy="34971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 dirty="0"/>
            <a:t>kompetenzorientierte Förderung (Berufswahlkompetenz)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 dirty="0"/>
            <a:t>Individueller und methodisch breiter Ansatz (Coachingprojekte; Vertiefung von einzelnen Berufsfeldern wie etwa Bäcker/Konditor, Sport, Grüne Berufe oder Berufe aus der Kreativwirtschaft; Aufbau einer </a:t>
          </a:r>
          <a:r>
            <a:rPr lang="de-DE" sz="1600" kern="1200" dirty="0" err="1"/>
            <a:t>Schüler:innenfirma</a:t>
          </a:r>
          <a:r>
            <a:rPr lang="de-DE" sz="1600" kern="1200" dirty="0"/>
            <a:t>; Projekte mit Einsatz von Medien)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 dirty="0"/>
            <a:t>Kennenlernen eines potenziellen Arbeitgebers - vorzugsweise persönlich im Umfeld der Schule (oder digital)</a:t>
          </a:r>
        </a:p>
      </dsp:txBody>
      <dsp:txXfrm>
        <a:off x="5601765" y="819661"/>
        <a:ext cx="4913784" cy="34971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B982C-C156-412E-A69E-794647A6A962}" type="datetimeFigureOut">
              <a:rPr lang="de-DE" smtClean="0"/>
              <a:t>22.06.2026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5237C8-B48E-4977-956C-E905BD347DE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2648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DF5D2-A2E5-4875-9F3E-C9B190DD02CC}" type="datetime1">
              <a:rPr lang="de-DE" smtClean="0"/>
              <a:t>22.06.2026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AEC11-3FF7-4D68-81B9-3BAC6F33B2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8112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37A5-48FC-4B47-AD9C-73B2B8FB13C8}" type="datetime1">
              <a:rPr lang="de-DE" smtClean="0"/>
              <a:t>22.06.2026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AEC11-3FF7-4D68-81B9-3BAC6F33B2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368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FDE60-9065-4F05-9E11-A1488EA37C0B}" type="datetime1">
              <a:rPr lang="de-DE" smtClean="0"/>
              <a:t>22.06.2026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AEC11-3FF7-4D68-81B9-3BAC6F33B2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6153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7C88D-E7BA-4C50-9301-4B682EB4FED0}" type="datetime1">
              <a:rPr lang="de-DE" smtClean="0"/>
              <a:t>22.06.2026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AEC11-3FF7-4D68-81B9-3BAC6F33B2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7853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BBD0B-AD3D-410F-97F6-31EBDC454FB0}" type="datetime1">
              <a:rPr lang="de-DE" smtClean="0"/>
              <a:t>22.06.2026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AEC11-3FF7-4D68-81B9-3BAC6F33B2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4020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9C0-FF10-4FAE-B0E7-BBD5F6BCE93E}" type="datetime1">
              <a:rPr lang="de-DE" smtClean="0"/>
              <a:t>22.06.2026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AEC11-3FF7-4D68-81B9-3BAC6F33B2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0149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7F05-20A1-47F6-AA5E-529BD6F180D3}" type="datetime1">
              <a:rPr lang="de-DE" smtClean="0"/>
              <a:t>22.06.2026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AEC11-3FF7-4D68-81B9-3BAC6F33B2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8064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C85B-3254-4DCB-9DBE-3260EAECB5C7}" type="datetime1">
              <a:rPr lang="de-DE" smtClean="0"/>
              <a:t>22.06.2026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AEC11-3FF7-4D68-81B9-3BAC6F33B2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2008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AAACB-B8EE-45A1-BEE7-980ACDA6B572}" type="datetime1">
              <a:rPr lang="de-DE" smtClean="0"/>
              <a:t>22.06.2026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AEC11-3FF7-4D68-81B9-3BAC6F33B2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767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A3530-A06F-42D0-83DC-56CF73A2C366}" type="datetime1">
              <a:rPr lang="de-DE" smtClean="0"/>
              <a:t>22.06.2026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AEC11-3FF7-4D68-81B9-3BAC6F33B2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4266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D544C-2705-438E-9FF1-672E5CE01A16}" type="datetime1">
              <a:rPr lang="de-DE" smtClean="0"/>
              <a:t>22.06.2026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AEC11-3FF7-4D68-81B9-3BAC6F33B2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1806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C3E06-1C74-4F91-AB4C-843A6BE9B8E9}" type="datetime1">
              <a:rPr lang="de-DE" smtClean="0"/>
              <a:t>22.06.2026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AEC11-3FF7-4D68-81B9-3BAC6F33B2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054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F5FCFFD6-C697-4E31-8E42-251EE03E4CA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17555"/>
            <a:ext cx="12192000" cy="801188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3266" y="1465433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de-DE" b="1" dirty="0"/>
            </a:br>
            <a:br>
              <a:rPr lang="de-DE" b="1" dirty="0"/>
            </a:br>
            <a:br>
              <a:rPr lang="de-DE" b="1" dirty="0"/>
            </a:br>
            <a:br>
              <a:rPr lang="de-DE" b="1" dirty="0"/>
            </a:br>
            <a:br>
              <a:rPr lang="de-DE" b="1" dirty="0"/>
            </a:br>
            <a:br>
              <a:rPr lang="de-DE" b="1" dirty="0"/>
            </a:br>
            <a:br>
              <a:rPr lang="de-DE" b="1" dirty="0"/>
            </a:br>
            <a:br>
              <a:rPr lang="de-DE" b="1" dirty="0"/>
            </a:br>
            <a:br>
              <a:rPr lang="de-DE" b="1" dirty="0"/>
            </a:br>
            <a:br>
              <a:rPr lang="de-DE" b="1" dirty="0"/>
            </a:br>
            <a:br>
              <a:rPr lang="de-DE" b="1" dirty="0"/>
            </a:br>
            <a:r>
              <a:rPr lang="de-DE" dirty="0">
                <a:solidFill>
                  <a:srgbClr val="004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Praxisnahe Berufsorientierung: </a:t>
            </a:r>
            <a:br>
              <a:rPr lang="de-DE" dirty="0">
                <a:solidFill>
                  <a:srgbClr val="004F9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solidFill>
                  <a:srgbClr val="004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 Erfolgsgeschichte</a:t>
            </a:r>
            <a:br>
              <a:rPr lang="de-DE" dirty="0">
                <a:solidFill>
                  <a:srgbClr val="004F9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dirty="0">
                <a:solidFill>
                  <a:srgbClr val="004F9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Nora Klemm 	Stiftung SPI	PraxisBO-Regionalpartner Süd-Ost</a:t>
            </a:r>
            <a:br>
              <a:rPr lang="de-DE" sz="2000" dirty="0">
                <a:solidFill>
                  <a:srgbClr val="004F9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dirty="0">
                <a:solidFill>
                  <a:srgbClr val="004F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Markus Wicke 	kobra.net GmbH	PraxisBO-Regionalpartner West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F870934-BFC4-43D4-9695-4FC467E132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01748" y="335925"/>
            <a:ext cx="3225569" cy="132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509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2BE56-48CD-4D9E-79AA-57064DC6A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67EDBD-92DE-C407-FD43-ECF38BAB6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de-DE" dirty="0"/>
              <a:t>Erfolg in Zahlen</a:t>
            </a: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79853CB5-C33C-492F-CD14-8D6C98EC324E}"/>
              </a:ext>
            </a:extLst>
          </p:cNvPr>
          <p:cNvCxnSpPr/>
          <p:nvPr/>
        </p:nvCxnSpPr>
        <p:spPr>
          <a:xfrm flipV="1">
            <a:off x="838200" y="1371599"/>
            <a:ext cx="10515600" cy="21772"/>
          </a:xfrm>
          <a:prstGeom prst="line">
            <a:avLst/>
          </a:prstGeom>
          <a:ln w="19050">
            <a:solidFill>
              <a:srgbClr val="0042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k 6">
            <a:extLst>
              <a:ext uri="{FF2B5EF4-FFF2-40B4-BE49-F238E27FC236}">
                <a16:creationId xmlns:a16="http://schemas.microsoft.com/office/drawing/2014/main" id="{F2539A28-55C3-8F6A-CF68-8F3C4A58B7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32" y="766718"/>
            <a:ext cx="3234267" cy="549759"/>
          </a:xfrm>
          <a:prstGeom prst="rect">
            <a:avLst/>
          </a:prstGeom>
        </p:spPr>
      </p:pic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5A6B638D-4596-5A90-352B-3187B33171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8373884"/>
              </p:ext>
            </p:extLst>
          </p:nvPr>
        </p:nvGraphicFramePr>
        <p:xfrm>
          <a:off x="2118360" y="1593410"/>
          <a:ext cx="7955280" cy="5055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67430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30E41-A003-DE15-7553-51FE8EB63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403E07-DF9E-7243-8352-EF66C8BF9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de-DE" dirty="0"/>
              <a:t>Erfolg in Zahlen</a:t>
            </a: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043FDA73-D301-AA5B-3F47-714F3DCD148D}"/>
              </a:ext>
            </a:extLst>
          </p:cNvPr>
          <p:cNvCxnSpPr/>
          <p:nvPr/>
        </p:nvCxnSpPr>
        <p:spPr>
          <a:xfrm flipV="1">
            <a:off x="838200" y="1371599"/>
            <a:ext cx="10515600" cy="21772"/>
          </a:xfrm>
          <a:prstGeom prst="line">
            <a:avLst/>
          </a:prstGeom>
          <a:ln w="19050">
            <a:solidFill>
              <a:srgbClr val="0042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k 6">
            <a:extLst>
              <a:ext uri="{FF2B5EF4-FFF2-40B4-BE49-F238E27FC236}">
                <a16:creationId xmlns:a16="http://schemas.microsoft.com/office/drawing/2014/main" id="{F789D1B8-A747-8D73-85F9-00DA71D828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32" y="766718"/>
            <a:ext cx="3234267" cy="549759"/>
          </a:xfrm>
          <a:prstGeom prst="rect">
            <a:avLst/>
          </a:prstGeom>
        </p:spPr>
      </p:pic>
      <p:graphicFrame>
        <p:nvGraphicFramePr>
          <p:cNvPr id="10" name="Diagramm 9">
            <a:extLst>
              <a:ext uri="{FF2B5EF4-FFF2-40B4-BE49-F238E27FC236}">
                <a16:creationId xmlns:a16="http://schemas.microsoft.com/office/drawing/2014/main" id="{F04AEEC1-1B37-5AFC-C494-5901B61E81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7787824"/>
              </p:ext>
            </p:extLst>
          </p:nvPr>
        </p:nvGraphicFramePr>
        <p:xfrm>
          <a:off x="2118360" y="1593410"/>
          <a:ext cx="7955280" cy="5055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8343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6E220-F812-E75F-36FD-75AEA3DAF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E5C72E-B0AA-F939-392B-CE7F1EE31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de-DE" dirty="0"/>
              <a:t>Erfolg in Zahlen</a:t>
            </a: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BFE1E4EE-E1F8-4E58-A983-DFC436E2E424}"/>
              </a:ext>
            </a:extLst>
          </p:cNvPr>
          <p:cNvCxnSpPr/>
          <p:nvPr/>
        </p:nvCxnSpPr>
        <p:spPr>
          <a:xfrm flipV="1">
            <a:off x="838200" y="1371599"/>
            <a:ext cx="10515600" cy="21772"/>
          </a:xfrm>
          <a:prstGeom prst="line">
            <a:avLst/>
          </a:prstGeom>
          <a:ln w="19050">
            <a:solidFill>
              <a:srgbClr val="0042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k 6">
            <a:extLst>
              <a:ext uri="{FF2B5EF4-FFF2-40B4-BE49-F238E27FC236}">
                <a16:creationId xmlns:a16="http://schemas.microsoft.com/office/drawing/2014/main" id="{DCFBDA6D-9973-880D-0F9F-E7D2B2E09D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32" y="766718"/>
            <a:ext cx="3234267" cy="549759"/>
          </a:xfrm>
          <a:prstGeom prst="rect">
            <a:avLst/>
          </a:prstGeom>
        </p:spPr>
      </p:pic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6972CC54-ACE4-3C75-0A55-A0540A4DC2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6638219"/>
              </p:ext>
            </p:extLst>
          </p:nvPr>
        </p:nvGraphicFramePr>
        <p:xfrm>
          <a:off x="2118360" y="1593410"/>
          <a:ext cx="7955280" cy="5055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59925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64B98-8A70-7BBC-C77E-A7E6A4764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B1C3DF-BA58-92BD-C657-FAF9C7BCB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de-DE" dirty="0"/>
              <a:t>Erfolg in Zahlen</a:t>
            </a: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364F3046-B1F4-700E-3770-8F704AA04258}"/>
              </a:ext>
            </a:extLst>
          </p:cNvPr>
          <p:cNvCxnSpPr/>
          <p:nvPr/>
        </p:nvCxnSpPr>
        <p:spPr>
          <a:xfrm flipV="1">
            <a:off x="838200" y="1371599"/>
            <a:ext cx="10515600" cy="21772"/>
          </a:xfrm>
          <a:prstGeom prst="line">
            <a:avLst/>
          </a:prstGeom>
          <a:ln w="19050">
            <a:solidFill>
              <a:srgbClr val="0042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k 6">
            <a:extLst>
              <a:ext uri="{FF2B5EF4-FFF2-40B4-BE49-F238E27FC236}">
                <a16:creationId xmlns:a16="http://schemas.microsoft.com/office/drawing/2014/main" id="{8042BD13-E54F-04BE-49FB-13C4CEB2BC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32" y="766718"/>
            <a:ext cx="3234267" cy="549759"/>
          </a:xfrm>
          <a:prstGeom prst="rect">
            <a:avLst/>
          </a:prstGeom>
        </p:spPr>
      </p:pic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DD747C64-3D01-EE9E-4369-8B6DA92BF5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4509342"/>
              </p:ext>
            </p:extLst>
          </p:nvPr>
        </p:nvGraphicFramePr>
        <p:xfrm>
          <a:off x="2118360" y="1593410"/>
          <a:ext cx="7955280" cy="5055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61871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8E7E8-68C9-72C6-3B51-93816D199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CBDB8A-71BA-F73E-1136-A967DAB92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de-DE" dirty="0"/>
              <a:t>Erfolgsfaktoren / Wirkungen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40F1D3A-C45F-B16C-C411-7D6AD40ED5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199" y="1690687"/>
            <a:ext cx="10515601" cy="4883074"/>
          </a:xfrm>
        </p:spPr>
        <p:txBody>
          <a:bodyPr>
            <a:normAutofit/>
          </a:bodyPr>
          <a:lstStyle/>
          <a:p>
            <a:pPr lvl="0"/>
            <a:r>
              <a:rPr lang="de-DE" sz="2400" b="1" dirty="0">
                <a:solidFill>
                  <a:srgbClr val="144194"/>
                </a:solidFill>
                <a:cs typeface="Arial" panose="020B0604020202020204" pitchFamily="34" charset="0"/>
              </a:rPr>
              <a:t>Bedarfsgerechte Berufliche Orientierung </a:t>
            </a:r>
            <a:r>
              <a:rPr lang="de-DE" sz="2400" dirty="0">
                <a:cs typeface="Arial" panose="020B0604020202020204" pitchFamily="34" charset="0"/>
              </a:rPr>
              <a:t>-&gt; Projekte sind individuell auf den Bedarf von Schulen und Jugendlichen zugeschnitten.</a:t>
            </a:r>
          </a:p>
          <a:p>
            <a:pPr lvl="0"/>
            <a:r>
              <a:rPr lang="de-DE" sz="2400" b="1" dirty="0">
                <a:solidFill>
                  <a:srgbClr val="144194"/>
                </a:solidFill>
                <a:cs typeface="Arial" panose="020B0604020202020204" pitchFamily="34" charset="0"/>
              </a:rPr>
              <a:t>Bessere Berufswahl</a:t>
            </a:r>
            <a:r>
              <a:rPr lang="de-DE" sz="2400" dirty="0">
                <a:solidFill>
                  <a:srgbClr val="144194"/>
                </a:solidFill>
                <a:cs typeface="Arial" panose="020B0604020202020204" pitchFamily="34" charset="0"/>
              </a:rPr>
              <a:t> -&gt; </a:t>
            </a:r>
            <a:r>
              <a:rPr lang="de-DE" sz="2400" dirty="0">
                <a:cs typeface="Arial" panose="020B0604020202020204" pitchFamily="34" charset="0"/>
              </a:rPr>
              <a:t>Jugendliche lernen verschiedene Berufe nicht nur theoretisch, sondern auch praktisch kennen und können ihre Interessen und Stärken besser einschätzen.</a:t>
            </a:r>
          </a:p>
          <a:p>
            <a:pPr lvl="0"/>
            <a:r>
              <a:rPr lang="de-DE" sz="2400" b="1" dirty="0">
                <a:solidFill>
                  <a:srgbClr val="144194"/>
                </a:solidFill>
                <a:cs typeface="Arial" panose="020B0604020202020204" pitchFamily="34" charset="0"/>
              </a:rPr>
              <a:t>Fachkräftesicherung</a:t>
            </a:r>
            <a:r>
              <a:rPr lang="de-DE" sz="2400" dirty="0">
                <a:solidFill>
                  <a:srgbClr val="144194"/>
                </a:solidFill>
                <a:cs typeface="Arial" panose="020B0604020202020204" pitchFamily="34" charset="0"/>
              </a:rPr>
              <a:t> -&gt; </a:t>
            </a:r>
            <a:r>
              <a:rPr lang="de-DE" sz="2400" dirty="0">
                <a:cs typeface="Arial" panose="020B0604020202020204" pitchFamily="34" charset="0"/>
              </a:rPr>
              <a:t>Viele Branchen suchen dringend Nachwuchs. Durch praktische Berufsorientierung werden junge Menschen auf Ausbildungsberufe aufmerksam, die sie sonst möglicherweise nicht in Betracht gezogen hätten.</a:t>
            </a:r>
          </a:p>
          <a:p>
            <a:pPr lvl="0"/>
            <a:r>
              <a:rPr lang="de-DE" sz="2400" b="1" dirty="0">
                <a:solidFill>
                  <a:srgbClr val="144194"/>
                </a:solidFill>
                <a:cs typeface="Arial" panose="020B0604020202020204" pitchFamily="34" charset="0"/>
              </a:rPr>
              <a:t>Chancengleichheit durch klischeefreie Orientierung </a:t>
            </a:r>
            <a:r>
              <a:rPr lang="de-DE" sz="2400" dirty="0">
                <a:solidFill>
                  <a:srgbClr val="144194"/>
                </a:solidFill>
                <a:cs typeface="Arial" panose="020B0604020202020204" pitchFamily="34" charset="0"/>
              </a:rPr>
              <a:t>-&gt; </a:t>
            </a:r>
            <a:r>
              <a:rPr lang="de-DE" sz="2400" dirty="0">
                <a:cs typeface="Arial" panose="020B0604020202020204" pitchFamily="34" charset="0"/>
              </a:rPr>
              <a:t>Jungen und Mädchen lernen gleichermaßen verschiedene Berufsfelder kennen.</a:t>
            </a: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FC833C83-50CD-827A-D398-707B1EF96CD5}"/>
              </a:ext>
            </a:extLst>
          </p:cNvPr>
          <p:cNvCxnSpPr/>
          <p:nvPr/>
        </p:nvCxnSpPr>
        <p:spPr>
          <a:xfrm flipV="1">
            <a:off x="838200" y="1371599"/>
            <a:ext cx="10515600" cy="21772"/>
          </a:xfrm>
          <a:prstGeom prst="line">
            <a:avLst/>
          </a:prstGeom>
          <a:ln w="19050">
            <a:solidFill>
              <a:srgbClr val="0042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k 6">
            <a:extLst>
              <a:ext uri="{FF2B5EF4-FFF2-40B4-BE49-F238E27FC236}">
                <a16:creationId xmlns:a16="http://schemas.microsoft.com/office/drawing/2014/main" id="{D5AFBC67-AC9A-4FC6-5995-33DACCBD52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32" y="766718"/>
            <a:ext cx="3234267" cy="54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9578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59B87-2E12-EB5B-D485-CBC036DD0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3BFE85-3AFA-C6CB-06D9-7CE347443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de-DE" dirty="0"/>
              <a:t>Erfolgsfaktoren / Wirkungen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A4D79E8-023D-F835-BF5A-BF71F323EC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199" y="1690687"/>
            <a:ext cx="10515601" cy="4883074"/>
          </a:xfrm>
        </p:spPr>
        <p:txBody>
          <a:bodyPr>
            <a:normAutofit/>
          </a:bodyPr>
          <a:lstStyle/>
          <a:p>
            <a:pPr lvl="0"/>
            <a:r>
              <a:rPr lang="de-DE" sz="2400" b="1" dirty="0">
                <a:solidFill>
                  <a:srgbClr val="144194"/>
                </a:solidFill>
              </a:rPr>
              <a:t>Übergang von Schule zu Beruf</a:t>
            </a:r>
            <a:r>
              <a:rPr lang="de-DE" sz="2400" dirty="0">
                <a:solidFill>
                  <a:srgbClr val="144194"/>
                </a:solidFill>
              </a:rPr>
              <a:t> </a:t>
            </a:r>
            <a:r>
              <a:rPr lang="de-DE" sz="2400" b="1" dirty="0">
                <a:solidFill>
                  <a:srgbClr val="144194"/>
                </a:solidFill>
              </a:rPr>
              <a:t>erleichtern</a:t>
            </a:r>
            <a:r>
              <a:rPr lang="de-DE" sz="2400" dirty="0">
                <a:solidFill>
                  <a:srgbClr val="144194"/>
                </a:solidFill>
              </a:rPr>
              <a:t> -&gt; </a:t>
            </a:r>
            <a:r>
              <a:rPr lang="de-DE" sz="2400" dirty="0"/>
              <a:t>Praktische Erfahrungen bauen Unsicherheiten und Vorurteile ab und erleichtern den Einstieg in Ausbildung/Beruf.</a:t>
            </a:r>
          </a:p>
          <a:p>
            <a:pPr lvl="0"/>
            <a:r>
              <a:rPr lang="de-DE" sz="2400" b="1" dirty="0">
                <a:solidFill>
                  <a:srgbClr val="144194"/>
                </a:solidFill>
              </a:rPr>
              <a:t>Lernmotivation durch Praxisbezug</a:t>
            </a:r>
            <a:r>
              <a:rPr lang="de-DE" sz="2400" dirty="0">
                <a:solidFill>
                  <a:srgbClr val="144194"/>
                </a:solidFill>
              </a:rPr>
              <a:t> -&gt; </a:t>
            </a:r>
            <a:r>
              <a:rPr lang="de-DE" sz="2400" dirty="0"/>
              <a:t>Jugendliche erkennen in den Projekten den Zusammenhang zwischen schulischem Lernen und beruflicher Praxis, das erhöht die Lernmotivation.</a:t>
            </a:r>
          </a:p>
          <a:p>
            <a:pPr lvl="0"/>
            <a:r>
              <a:rPr lang="de-DE" sz="2400" b="1" dirty="0">
                <a:solidFill>
                  <a:srgbClr val="144194"/>
                </a:solidFill>
              </a:rPr>
              <a:t>Selbstwirksamkeit und Erfolge erleben </a:t>
            </a:r>
            <a:r>
              <a:rPr lang="de-DE" sz="2400" dirty="0">
                <a:solidFill>
                  <a:srgbClr val="144194"/>
                </a:solidFill>
              </a:rPr>
              <a:t>-&gt; </a:t>
            </a:r>
            <a:r>
              <a:rPr lang="de-DE" sz="2400" dirty="0"/>
              <a:t>In den praxisnahen Projekten können i.d.R. alle Jugendliche Erfolgserlebnisse haben, auch gerade diejenigen, die eher praktische Fähigkeiten und Fähigkeiten haben und die im theoriebasierten Unterricht nicht so gute Ergebnisse erzielen.</a:t>
            </a:r>
          </a:p>
          <a:p>
            <a:pPr lvl="0"/>
            <a:r>
              <a:rPr lang="de-DE" sz="2400" b="1" dirty="0">
                <a:solidFill>
                  <a:srgbClr val="144194"/>
                </a:solidFill>
              </a:rPr>
              <a:t>Anpassung an den Wandel der Arbeitswelt </a:t>
            </a:r>
            <a:r>
              <a:rPr lang="de-DE" sz="2400" dirty="0">
                <a:solidFill>
                  <a:srgbClr val="144194"/>
                </a:solidFill>
              </a:rPr>
              <a:t>-&gt; </a:t>
            </a:r>
            <a:r>
              <a:rPr lang="de-DE" sz="2400" dirty="0"/>
              <a:t>Durch Digitalisierung, neue Technologien und veränderte Berufsbilder ist eine kontinuierliche und aktuelle Berufsorientierung wichtiger denn je.</a:t>
            </a: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B51BB50B-7043-CAF0-5260-BC136FEAE290}"/>
              </a:ext>
            </a:extLst>
          </p:cNvPr>
          <p:cNvCxnSpPr/>
          <p:nvPr/>
        </p:nvCxnSpPr>
        <p:spPr>
          <a:xfrm flipV="1">
            <a:off x="838200" y="1371599"/>
            <a:ext cx="10515600" cy="21772"/>
          </a:xfrm>
          <a:prstGeom prst="line">
            <a:avLst/>
          </a:prstGeom>
          <a:ln w="19050">
            <a:solidFill>
              <a:srgbClr val="0042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k 6">
            <a:extLst>
              <a:ext uri="{FF2B5EF4-FFF2-40B4-BE49-F238E27FC236}">
                <a16:creationId xmlns:a16="http://schemas.microsoft.com/office/drawing/2014/main" id="{782BE48B-DF7C-7CEF-1DCA-678F5CF983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32" y="766718"/>
            <a:ext cx="3234267" cy="54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9416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1D2ED-9308-9BFC-DA1D-3845C0526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B35084-5F34-9570-3F2E-1A994D812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de-DE" dirty="0"/>
              <a:t>Zukunftsaussichten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F11A19C-1DBD-301F-D45F-92BD342654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199" y="1690687"/>
            <a:ext cx="10515601" cy="4883074"/>
          </a:xfrm>
        </p:spPr>
        <p:txBody>
          <a:bodyPr>
            <a:normAutofit/>
          </a:bodyPr>
          <a:lstStyle/>
          <a:p>
            <a:pPr lvl="0"/>
            <a:r>
              <a:rPr lang="de-DE" sz="2400" b="1" dirty="0">
                <a:solidFill>
                  <a:srgbClr val="144194"/>
                </a:solidFill>
              </a:rPr>
              <a:t>Steigender Bedarf der Schulen </a:t>
            </a:r>
            <a:r>
              <a:rPr lang="de-DE" sz="2400" dirty="0">
                <a:solidFill>
                  <a:srgbClr val="144194"/>
                </a:solidFill>
              </a:rPr>
              <a:t>-&gt; </a:t>
            </a:r>
            <a:r>
              <a:rPr lang="de-DE" sz="2400" dirty="0"/>
              <a:t>Der Wunsch von Schulen, ihren </a:t>
            </a:r>
            <a:r>
              <a:rPr lang="de-DE" sz="2400" dirty="0" err="1"/>
              <a:t>Schüler:innen</a:t>
            </a:r>
            <a:r>
              <a:rPr lang="de-DE" sz="2400" dirty="0"/>
              <a:t> durch Projekte neue Erfahrungs- und Praxisräume zu ermöglichen, ist ungebrochen und wächst eher noch.</a:t>
            </a:r>
          </a:p>
          <a:p>
            <a:pPr lvl="0"/>
            <a:r>
              <a:rPr lang="de-DE" sz="2400" b="1" dirty="0">
                <a:solidFill>
                  <a:srgbClr val="144194"/>
                </a:solidFill>
              </a:rPr>
              <a:t>Berufliche Orientierung als Kooperationsaufgabe </a:t>
            </a:r>
            <a:r>
              <a:rPr lang="de-DE" sz="2400" dirty="0">
                <a:solidFill>
                  <a:srgbClr val="144194"/>
                </a:solidFill>
              </a:rPr>
              <a:t>-&gt; </a:t>
            </a:r>
            <a:r>
              <a:rPr lang="de-DE" sz="2400" dirty="0"/>
              <a:t>Schulen können Berufliche Orientierung nicht allein leisten. Sie benötigen externe Partner und finanzielle Ressourcen für Ihre Ideen.</a:t>
            </a:r>
          </a:p>
          <a:p>
            <a:pPr lvl="0"/>
            <a:r>
              <a:rPr lang="de-DE" sz="2400" b="1" dirty="0">
                <a:solidFill>
                  <a:srgbClr val="144194"/>
                </a:solidFill>
              </a:rPr>
              <a:t>Bessere Zusammenarbeit der Partner </a:t>
            </a:r>
            <a:r>
              <a:rPr lang="de-DE" sz="2400" dirty="0">
                <a:solidFill>
                  <a:srgbClr val="144194"/>
                </a:solidFill>
              </a:rPr>
              <a:t>-&gt; </a:t>
            </a:r>
            <a:r>
              <a:rPr lang="de-DE" sz="2400" dirty="0"/>
              <a:t>Spürbar bessere Zusammenarbeit der Partner in der Beruflichen Orientierung dank einer Landesstrategie und einer sehr guten Koordinierung durch das MBJS. </a:t>
            </a:r>
          </a:p>
          <a:p>
            <a:pPr lvl="0"/>
            <a:r>
              <a:rPr lang="de-DE" sz="2400" b="1" dirty="0">
                <a:solidFill>
                  <a:srgbClr val="144194"/>
                </a:solidFill>
              </a:rPr>
              <a:t>Digitalisierung der beruflichen Orientierung </a:t>
            </a:r>
            <a:r>
              <a:rPr lang="de-DE" sz="2400" dirty="0">
                <a:solidFill>
                  <a:srgbClr val="144194"/>
                </a:solidFill>
              </a:rPr>
              <a:t>-&gt; </a:t>
            </a:r>
            <a:r>
              <a:rPr lang="de-DE" sz="2400" dirty="0"/>
              <a:t>Landesweite Praktikumsplattform und Berufswahl-App als moderne Tools.</a:t>
            </a: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4C54FE56-46EF-8E6B-1C1C-2FA1FA640EC6}"/>
              </a:ext>
            </a:extLst>
          </p:cNvPr>
          <p:cNvCxnSpPr/>
          <p:nvPr/>
        </p:nvCxnSpPr>
        <p:spPr>
          <a:xfrm flipV="1">
            <a:off x="838200" y="1371599"/>
            <a:ext cx="10515600" cy="21772"/>
          </a:xfrm>
          <a:prstGeom prst="line">
            <a:avLst/>
          </a:prstGeom>
          <a:ln w="19050">
            <a:solidFill>
              <a:srgbClr val="0042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k 6">
            <a:extLst>
              <a:ext uri="{FF2B5EF4-FFF2-40B4-BE49-F238E27FC236}">
                <a16:creationId xmlns:a16="http://schemas.microsoft.com/office/drawing/2014/main" id="{378C364D-B8A3-28C5-C33E-E612039173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32" y="766718"/>
            <a:ext cx="3234267" cy="54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15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de-DE" dirty="0"/>
              <a:t>Praxisnahe Berufsorientierung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838199" y="1690689"/>
            <a:ext cx="10515601" cy="488657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de-DE" sz="2400" dirty="0"/>
              <a:t>Förderer:</a:t>
            </a:r>
          </a:p>
          <a:p>
            <a:r>
              <a:rPr lang="de-DE" sz="1800" dirty="0"/>
              <a:t>Europäischer Sozialfonds (ESF+)</a:t>
            </a:r>
          </a:p>
          <a:p>
            <a:r>
              <a:rPr lang="de-DE" sz="1800" dirty="0"/>
              <a:t>Bundesagentur für Arbeit</a:t>
            </a:r>
          </a:p>
          <a:p>
            <a:r>
              <a:rPr lang="de-DE" sz="1800" dirty="0"/>
              <a:t>Land Brandenburg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lnSpc>
                <a:spcPct val="100000"/>
              </a:lnSpc>
              <a:buNone/>
            </a:pPr>
            <a:r>
              <a:rPr lang="de-DE" sz="2400" dirty="0"/>
              <a:t>Regionale Steuerung durch </a:t>
            </a:r>
            <a:r>
              <a:rPr lang="de-DE" sz="2400" b="1" kern="100" dirty="0">
                <a:solidFill>
                  <a:srgbClr val="144194"/>
                </a:solidFill>
                <a:cs typeface="Times New Roman" panose="02020603050405020304" pitchFamily="18" charset="0"/>
              </a:rPr>
              <a:t>zwei</a:t>
            </a:r>
            <a:r>
              <a:rPr lang="de-DE" sz="2400" dirty="0"/>
              <a:t> </a:t>
            </a:r>
            <a:r>
              <a:rPr lang="de-DE" sz="2400" b="1" kern="100" dirty="0">
                <a:solidFill>
                  <a:srgbClr val="144194"/>
                </a:solidFill>
                <a:cs typeface="Times New Roman" panose="02020603050405020304" pitchFamily="18" charset="0"/>
              </a:rPr>
              <a:t>Regionalpartner</a:t>
            </a:r>
          </a:p>
          <a:p>
            <a:r>
              <a:rPr lang="de-DE" sz="1800" dirty="0"/>
              <a:t>Regionalpartner </a:t>
            </a:r>
            <a:r>
              <a:rPr lang="de-DE" sz="1800" b="1" kern="100" dirty="0">
                <a:solidFill>
                  <a:srgbClr val="144194"/>
                </a:solidFill>
                <a:cs typeface="Times New Roman" panose="02020603050405020304" pitchFamily="18" charset="0"/>
              </a:rPr>
              <a:t>Süd-Ost</a:t>
            </a:r>
            <a:r>
              <a:rPr lang="de-DE" sz="1800" dirty="0"/>
              <a:t> (Stiftung SPI)</a:t>
            </a:r>
          </a:p>
          <a:p>
            <a:pPr lvl="1"/>
            <a:r>
              <a:rPr lang="de-DE" sz="1400" dirty="0"/>
              <a:t>Staatliche Schulämter Frankfurt (Oder) und Cottbus</a:t>
            </a:r>
          </a:p>
          <a:p>
            <a:r>
              <a:rPr lang="de-DE" sz="1800" dirty="0"/>
              <a:t>Regionalpartner </a:t>
            </a:r>
            <a:r>
              <a:rPr lang="de-DE" sz="1800" b="1" kern="100" dirty="0">
                <a:solidFill>
                  <a:srgbClr val="144194"/>
                </a:solidFill>
                <a:cs typeface="Times New Roman" panose="02020603050405020304" pitchFamily="18" charset="0"/>
              </a:rPr>
              <a:t>West</a:t>
            </a:r>
            <a:r>
              <a:rPr lang="de-DE" sz="1800" dirty="0"/>
              <a:t> (kobra.net)</a:t>
            </a:r>
          </a:p>
          <a:p>
            <a:pPr lvl="1"/>
            <a:r>
              <a:rPr lang="de-DE" sz="1400" dirty="0"/>
              <a:t>Staatliche Schulämter Neuruppin und Brandenburg an der Havel</a:t>
            </a:r>
            <a:r>
              <a:rPr lang="de-DE" sz="1800" dirty="0"/>
              <a:t>	</a:t>
            </a:r>
          </a:p>
          <a:p>
            <a:pPr marL="0" indent="0">
              <a:buNone/>
            </a:pPr>
            <a:endParaRPr lang="de-DE" dirty="0"/>
          </a:p>
        </p:txBody>
      </p:sp>
      <p:cxnSp>
        <p:nvCxnSpPr>
          <p:cNvPr id="5" name="Gerader Verbinder 4"/>
          <p:cNvCxnSpPr/>
          <p:nvPr/>
        </p:nvCxnSpPr>
        <p:spPr>
          <a:xfrm flipV="1">
            <a:off x="838200" y="1371599"/>
            <a:ext cx="10515600" cy="21772"/>
          </a:xfrm>
          <a:prstGeom prst="line">
            <a:avLst/>
          </a:prstGeom>
          <a:ln w="19050">
            <a:solidFill>
              <a:srgbClr val="0042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Das Land Brandenburg | Landesregierung Brandenbur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318" y="1671315"/>
            <a:ext cx="4795503" cy="451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9897C23-3370-46DE-AF5F-9A8A9DE1E0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32" y="766718"/>
            <a:ext cx="3234267" cy="54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15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de-DE" dirty="0"/>
              <a:t>Ziele und Zielgruppen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838199" y="1690687"/>
            <a:ext cx="10515601" cy="4883074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</a:pPr>
            <a:r>
              <a:rPr lang="de-DE" sz="2400" kern="1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Entwicklung der </a:t>
            </a:r>
            <a:r>
              <a:rPr lang="de-DE" sz="2400" b="1" kern="100" dirty="0">
                <a:solidFill>
                  <a:srgbClr val="0042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Berufswahlkompetenz</a:t>
            </a:r>
            <a:r>
              <a:rPr lang="de-DE" sz="2400" kern="1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und der </a:t>
            </a:r>
            <a:r>
              <a:rPr lang="de-DE" sz="2400" b="1" kern="100" dirty="0">
                <a:solidFill>
                  <a:srgbClr val="0042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sozialen und personalen </a:t>
            </a:r>
            <a:r>
              <a:rPr lang="de-DE" sz="2400" b="1" kern="100" dirty="0" err="1">
                <a:solidFill>
                  <a:srgbClr val="0042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Schlüsselkompetenzen</a:t>
            </a:r>
            <a:endParaRPr lang="de-DE" sz="2400" b="1" kern="100" dirty="0">
              <a:solidFill>
                <a:srgbClr val="22222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de-DE" sz="2400" kern="1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kern="1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Schüler</a:t>
            </a:r>
            <a:r>
              <a:rPr lang="de-DE" sz="2400" kern="100" dirty="0" err="1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de-DE" sz="2400" kern="1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innen</a:t>
            </a:r>
            <a:r>
              <a:rPr lang="de-DE" sz="2400" kern="1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der </a:t>
            </a:r>
            <a:r>
              <a:rPr lang="de-DE" sz="2400" b="1" kern="100" dirty="0">
                <a:solidFill>
                  <a:srgbClr val="0042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Jahrgangsstufen 7 – 10 </a:t>
            </a:r>
          </a:p>
          <a:p>
            <a:pPr>
              <a:lnSpc>
                <a:spcPct val="107000"/>
              </a:lnSpc>
            </a:pPr>
            <a:r>
              <a:rPr lang="de-DE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Schulen in </a:t>
            </a:r>
            <a:r>
              <a:rPr lang="de-DE" sz="2400" b="1" kern="100" dirty="0">
                <a:solidFill>
                  <a:srgbClr val="00429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öffentlicher </a:t>
            </a:r>
            <a:r>
              <a:rPr lang="de-DE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 </a:t>
            </a:r>
            <a:r>
              <a:rPr lang="de-DE" sz="2400" b="1" kern="100" dirty="0">
                <a:solidFill>
                  <a:srgbClr val="00429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freier Trägerschaft</a:t>
            </a:r>
            <a:endParaRPr lang="de-DE" sz="2400" b="1" kern="100" dirty="0">
              <a:solidFill>
                <a:srgbClr val="00429B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07000"/>
              </a:lnSpc>
            </a:pPr>
            <a:r>
              <a:rPr lang="de-DE" b="1" kern="100" dirty="0">
                <a:solidFill>
                  <a:srgbClr val="0042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Oberschulen</a:t>
            </a:r>
          </a:p>
          <a:p>
            <a:pPr lvl="1">
              <a:lnSpc>
                <a:spcPct val="107000"/>
              </a:lnSpc>
            </a:pPr>
            <a:r>
              <a:rPr lang="de-DE" b="1" kern="100" dirty="0">
                <a:solidFill>
                  <a:srgbClr val="0042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Gesamtschulen</a:t>
            </a:r>
          </a:p>
          <a:p>
            <a:pPr lvl="1">
              <a:lnSpc>
                <a:spcPct val="107000"/>
              </a:lnSpc>
            </a:pPr>
            <a:r>
              <a:rPr lang="de-DE" b="1" kern="100" dirty="0">
                <a:solidFill>
                  <a:srgbClr val="0042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Gymnasien </a:t>
            </a:r>
            <a:r>
              <a:rPr lang="de-DE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(modellhaft)</a:t>
            </a:r>
            <a:endParaRPr lang="de-DE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07000"/>
              </a:lnSpc>
            </a:pPr>
            <a:r>
              <a:rPr lang="de-DE" b="1" kern="100" dirty="0" err="1">
                <a:solidFill>
                  <a:srgbClr val="0042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Förderschulen</a:t>
            </a:r>
            <a:endParaRPr lang="de-DE" b="1" kern="100" dirty="0">
              <a:solidFill>
                <a:srgbClr val="00429B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2">
              <a:lnSpc>
                <a:spcPct val="107000"/>
              </a:lnSpc>
            </a:pPr>
            <a:r>
              <a:rPr lang="de-DE" sz="1800" kern="1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mit den </a:t>
            </a:r>
            <a:r>
              <a:rPr lang="de-DE" sz="1800" kern="1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sonderpädagogischen</a:t>
            </a:r>
            <a:r>
              <a:rPr lang="de-DE" sz="1800" kern="1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kern="1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Förderschwerpunkten</a:t>
            </a:r>
            <a:r>
              <a:rPr lang="de-DE" sz="1800" kern="1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„Lernen“</a:t>
            </a:r>
          </a:p>
          <a:p>
            <a:pPr lvl="2">
              <a:lnSpc>
                <a:spcPct val="107000"/>
              </a:lnSpc>
            </a:pPr>
            <a:r>
              <a:rPr lang="de-DE" sz="1800" kern="1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de-DE" sz="1800" kern="1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körperlich-motorische</a:t>
            </a:r>
            <a:r>
              <a:rPr lang="de-DE" sz="1800" kern="1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Entwicklung“</a:t>
            </a:r>
          </a:p>
          <a:p>
            <a:pPr lvl="2">
              <a:lnSpc>
                <a:spcPct val="107000"/>
              </a:lnSpc>
            </a:pPr>
            <a:r>
              <a:rPr lang="de-DE" sz="1800" kern="1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„Sehen“ </a:t>
            </a:r>
            <a:endParaRPr lang="de-DE" sz="1800" kern="100" dirty="0">
              <a:solidFill>
                <a:srgbClr val="22222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2">
              <a:lnSpc>
                <a:spcPct val="107000"/>
              </a:lnSpc>
            </a:pPr>
            <a:r>
              <a:rPr lang="de-DE" sz="1800" kern="1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de-DE" sz="1800" kern="1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Hören</a:t>
            </a:r>
            <a:r>
              <a:rPr lang="de-DE" sz="1800" kern="1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endParaRPr lang="de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" name="Gerader Verbinder 4"/>
          <p:cNvCxnSpPr/>
          <p:nvPr/>
        </p:nvCxnSpPr>
        <p:spPr>
          <a:xfrm flipV="1">
            <a:off x="838200" y="1371599"/>
            <a:ext cx="10515600" cy="21772"/>
          </a:xfrm>
          <a:prstGeom prst="line">
            <a:avLst/>
          </a:prstGeom>
          <a:ln w="19050">
            <a:solidFill>
              <a:srgbClr val="0042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k 6">
            <a:extLst>
              <a:ext uri="{FF2B5EF4-FFF2-40B4-BE49-F238E27FC236}">
                <a16:creationId xmlns:a16="http://schemas.microsoft.com/office/drawing/2014/main" id="{CEE84D48-32B0-4172-A79E-D5931CA7FC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32" y="766718"/>
            <a:ext cx="3234267" cy="54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369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7886C-11F1-7554-E1FC-E8F4DC135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9BC1AB-B7C2-9FC1-9BCA-F895372F9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de-DE" dirty="0"/>
              <a:t>Ziele und Zielgruppen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EAF63D4-C42E-0CD2-4FAE-1715023120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199" y="1690687"/>
            <a:ext cx="10515601" cy="4883074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</a:pPr>
            <a:r>
              <a:rPr lang="de-DE" sz="2400" kern="1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Beitrag zur </a:t>
            </a:r>
            <a:r>
              <a:rPr lang="de-DE" sz="2400" b="1" kern="100" dirty="0">
                <a:solidFill>
                  <a:srgbClr val="00429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Verbesserung der schulischen Ergebnisse </a:t>
            </a:r>
            <a:r>
              <a:rPr lang="de-DE" sz="2400" kern="1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der </a:t>
            </a:r>
            <a:r>
              <a:rPr lang="de-DE" sz="2400" kern="1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Schüler:innen</a:t>
            </a:r>
            <a:r>
              <a:rPr lang="de-DE" sz="2400" kern="100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07000"/>
              </a:lnSpc>
            </a:pPr>
            <a:r>
              <a:rPr lang="de-DE" sz="2400" kern="1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Senkung der Quote der Schulentlassenen ohne Abschluss</a:t>
            </a:r>
            <a:endParaRPr lang="de-D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de-DE" sz="2400" kern="1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Erhöhung</a:t>
            </a:r>
            <a:r>
              <a:rPr lang="de-DE" sz="2400" kern="1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des Anteils </a:t>
            </a:r>
            <a:r>
              <a:rPr lang="de-DE" sz="2400" b="1" kern="100" dirty="0" err="1">
                <a:solidFill>
                  <a:srgbClr val="00429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höherwertiger</a:t>
            </a:r>
            <a:r>
              <a:rPr lang="de-DE" sz="2400" b="1" kern="100" dirty="0">
                <a:solidFill>
                  <a:srgbClr val="00429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b="1" kern="100" dirty="0" err="1">
                <a:solidFill>
                  <a:srgbClr val="00429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Schulabschlüsse</a:t>
            </a:r>
            <a:r>
              <a:rPr lang="de-DE" sz="2400" b="1" kern="100" dirty="0">
                <a:solidFill>
                  <a:srgbClr val="00429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kern="1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insgesamt</a:t>
            </a:r>
            <a:endParaRPr lang="de-D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de-DE" sz="2400" kern="1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Verbesserung der </a:t>
            </a:r>
            <a:r>
              <a:rPr lang="de-DE" sz="2400" b="1" kern="100" dirty="0" err="1">
                <a:solidFill>
                  <a:srgbClr val="0042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Ausbildungsfähigkeit</a:t>
            </a:r>
            <a:r>
              <a:rPr lang="de-DE" sz="2400" b="1" kern="100" dirty="0">
                <a:solidFill>
                  <a:srgbClr val="0042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kern="1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der </a:t>
            </a:r>
            <a:r>
              <a:rPr lang="de-DE" sz="2400" kern="1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Schüler:innen</a:t>
            </a:r>
            <a:endParaRPr lang="de-D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de-DE" sz="2400" kern="1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Ausbau und die Verstetigung von </a:t>
            </a:r>
            <a:r>
              <a:rPr lang="de-DE" sz="2400" b="1" kern="100" dirty="0">
                <a:solidFill>
                  <a:srgbClr val="0042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Kooperationsbeziehungen</a:t>
            </a:r>
            <a:r>
              <a:rPr lang="de-DE" sz="2400" kern="1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zwischen den teilnehmenden Schulen und außerschulischen Akteuren der Beruflichen Orientierung</a:t>
            </a:r>
            <a:endParaRPr lang="de-D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400" kern="1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Stärkung des </a:t>
            </a:r>
            <a:r>
              <a:rPr lang="de-DE" sz="2400" b="1" kern="100" dirty="0">
                <a:solidFill>
                  <a:srgbClr val="0042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Lebens- und Arbeitsweltbezuges</a:t>
            </a: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4B8D4D35-03B8-EB21-D117-824ABCB41C72}"/>
              </a:ext>
            </a:extLst>
          </p:cNvPr>
          <p:cNvCxnSpPr/>
          <p:nvPr/>
        </p:nvCxnSpPr>
        <p:spPr>
          <a:xfrm flipV="1">
            <a:off x="838200" y="1371599"/>
            <a:ext cx="10515600" cy="21772"/>
          </a:xfrm>
          <a:prstGeom prst="line">
            <a:avLst/>
          </a:prstGeom>
          <a:ln w="19050">
            <a:solidFill>
              <a:srgbClr val="0042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k 6">
            <a:extLst>
              <a:ext uri="{FF2B5EF4-FFF2-40B4-BE49-F238E27FC236}">
                <a16:creationId xmlns:a16="http://schemas.microsoft.com/office/drawing/2014/main" id="{10FE6238-F52D-5257-01C2-92BA837B58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32" y="766718"/>
            <a:ext cx="3234267" cy="54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784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de-DE" dirty="0"/>
              <a:t>Maßnahmen und Aktivitäten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838199" y="1690687"/>
            <a:ext cx="10515601" cy="4883074"/>
          </a:xfrm>
        </p:spPr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buNone/>
            </a:pPr>
            <a:r>
              <a:rPr lang="de-DE" sz="1800" kern="100" dirty="0">
                <a:effectLst/>
                <a:latin typeface="Arial" panose="020B0604020202020204" pitchFamily="34" charset="0"/>
                <a:ea typeface="Aptos"/>
                <a:cs typeface="Times New Roman" panose="02020603050405020304" pitchFamily="18" charset="0"/>
              </a:rPr>
              <a:t>Beratung der Schulen zum Förderprogramm und den Möglichkeiten zur Durchführung von Projekten</a:t>
            </a:r>
          </a:p>
          <a:p>
            <a:pPr marL="342900" lvl="0" indent="-342900">
              <a:lnSpc>
                <a:spcPct val="107000"/>
              </a:lnSpc>
              <a:buFont typeface="Aptos"/>
              <a:buChar char="-"/>
            </a:pPr>
            <a:endParaRPr lang="de-DE" sz="1800" kern="100" dirty="0">
              <a:latin typeface="Arial" panose="020B0604020202020204" pitchFamily="34" charset="0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Aptos"/>
              <a:buChar char="-"/>
            </a:pPr>
            <a:endParaRPr lang="de-DE" sz="1800" kern="100" dirty="0">
              <a:effectLst/>
              <a:latin typeface="Arial" panose="020B0604020202020204" pitchFamily="34" charset="0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Aptos"/>
              <a:buChar char="-"/>
            </a:pPr>
            <a:endParaRPr lang="de-DE" sz="1800" kern="100" dirty="0">
              <a:latin typeface="Arial" panose="020B0604020202020204" pitchFamily="34" charset="0"/>
              <a:ea typeface="Aptos"/>
              <a:cs typeface="Times New Roman" panose="02020603050405020304" pitchFamily="18" charset="0"/>
            </a:endParaRPr>
          </a:p>
        </p:txBody>
      </p:sp>
      <p:cxnSp>
        <p:nvCxnSpPr>
          <p:cNvPr id="5" name="Gerader Verbinder 4"/>
          <p:cNvCxnSpPr/>
          <p:nvPr/>
        </p:nvCxnSpPr>
        <p:spPr>
          <a:xfrm flipV="1">
            <a:off x="838200" y="1371599"/>
            <a:ext cx="10515600" cy="21772"/>
          </a:xfrm>
          <a:prstGeom prst="line">
            <a:avLst/>
          </a:prstGeom>
          <a:ln w="19050">
            <a:solidFill>
              <a:srgbClr val="0042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k 6">
            <a:extLst>
              <a:ext uri="{FF2B5EF4-FFF2-40B4-BE49-F238E27FC236}">
                <a16:creationId xmlns:a16="http://schemas.microsoft.com/office/drawing/2014/main" id="{CEE84D48-32B0-4172-A79E-D5931CA7FC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32" y="766718"/>
            <a:ext cx="3234267" cy="549759"/>
          </a:xfrm>
          <a:prstGeom prst="rect">
            <a:avLst/>
          </a:prstGeom>
        </p:spPr>
      </p:pic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19E70F6E-7ABC-4C4F-B4E4-0C9CA2B66F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2440697"/>
              </p:ext>
            </p:extLst>
          </p:nvPr>
        </p:nvGraphicFramePr>
        <p:xfrm>
          <a:off x="914399" y="2184402"/>
          <a:ext cx="10515601" cy="4316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05125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5EA16-53C3-25A3-9EE1-440307C7D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310D29-5247-A3B5-6B1A-3DB439450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de-DE" dirty="0"/>
              <a:t>Beratung und Begleitung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04D7FB1-D95C-EC30-9EDD-56B76208EE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199" y="1690687"/>
            <a:ext cx="10515601" cy="4883074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</a:pPr>
            <a:r>
              <a:rPr lang="de-DE" sz="2400" kern="100" dirty="0">
                <a:ea typeface="Aptos"/>
                <a:cs typeface="Times New Roman" panose="02020603050405020304" pitchFamily="18" charset="0"/>
              </a:rPr>
              <a:t>Unterstützung der Schulen bei der </a:t>
            </a:r>
            <a:r>
              <a:rPr lang="de-DE" sz="2400" b="1" kern="100" dirty="0">
                <a:solidFill>
                  <a:srgbClr val="144194"/>
                </a:solidFill>
                <a:cs typeface="Times New Roman" panose="02020603050405020304" pitchFamily="18" charset="0"/>
              </a:rPr>
              <a:t>Bedarfsqualifizierung</a:t>
            </a:r>
          </a:p>
          <a:p>
            <a:pPr>
              <a:lnSpc>
                <a:spcPct val="107000"/>
              </a:lnSpc>
            </a:pPr>
            <a:r>
              <a:rPr lang="de-DE" sz="2400" kern="100" dirty="0">
                <a:ea typeface="Aptos"/>
                <a:cs typeface="Times New Roman" panose="02020603050405020304" pitchFamily="18" charset="0"/>
              </a:rPr>
              <a:t>Suche nach geeigneten Projektträgern durch die Regionalpartner durch </a:t>
            </a:r>
            <a:r>
              <a:rPr lang="de-DE" sz="2400" b="1" kern="100" dirty="0">
                <a:solidFill>
                  <a:srgbClr val="144194"/>
                </a:solidFill>
                <a:ea typeface="Aptos"/>
                <a:cs typeface="Times New Roman" panose="02020603050405020304" pitchFamily="18" charset="0"/>
              </a:rPr>
              <a:t>Ausschreibungen</a:t>
            </a:r>
            <a:r>
              <a:rPr lang="de-DE" sz="2400" kern="100" dirty="0">
                <a:ea typeface="Aptos"/>
                <a:cs typeface="Times New Roman" panose="02020603050405020304" pitchFamily="18" charset="0"/>
              </a:rPr>
              <a:t>, denn </a:t>
            </a:r>
            <a:r>
              <a:rPr lang="de-DE" sz="2400" kern="100" dirty="0" err="1">
                <a:ea typeface="Aptos"/>
                <a:cs typeface="Times New Roman" panose="02020603050405020304" pitchFamily="18" charset="0"/>
              </a:rPr>
              <a:t>PraxisBO</a:t>
            </a:r>
            <a:r>
              <a:rPr lang="de-DE" sz="2400" kern="100" dirty="0">
                <a:ea typeface="Aptos"/>
                <a:cs typeface="Times New Roman" panose="02020603050405020304" pitchFamily="18" charset="0"/>
              </a:rPr>
              <a:t>-Projekte finden immer mit außerschulischen Partnern statt</a:t>
            </a:r>
          </a:p>
          <a:p>
            <a:pPr>
              <a:lnSpc>
                <a:spcPct val="107000"/>
              </a:lnSpc>
            </a:pPr>
            <a:r>
              <a:rPr lang="de-DE" sz="2400" b="1" kern="100" dirty="0">
                <a:solidFill>
                  <a:srgbClr val="144194"/>
                </a:solidFill>
                <a:ea typeface="Aptos"/>
                <a:cs typeface="Times New Roman" panose="02020603050405020304" pitchFamily="18" charset="0"/>
              </a:rPr>
              <a:t>Begleitung der Schulen und </a:t>
            </a:r>
            <a:r>
              <a:rPr lang="de-DE" sz="2400" b="1" kern="100" dirty="0" err="1">
                <a:solidFill>
                  <a:srgbClr val="144194"/>
                </a:solidFill>
                <a:ea typeface="Aptos"/>
                <a:cs typeface="Times New Roman" panose="02020603050405020304" pitchFamily="18" charset="0"/>
              </a:rPr>
              <a:t>Maßnahmeträger</a:t>
            </a:r>
            <a:r>
              <a:rPr lang="de-DE" sz="2400" b="1" kern="100" dirty="0">
                <a:solidFill>
                  <a:srgbClr val="144194"/>
                </a:solidFill>
                <a:ea typeface="Aptos"/>
                <a:cs typeface="Times New Roman" panose="02020603050405020304" pitchFamily="18" charset="0"/>
              </a:rPr>
              <a:t> </a:t>
            </a:r>
            <a:r>
              <a:rPr lang="de-DE" sz="2400" kern="100" dirty="0">
                <a:ea typeface="Aptos"/>
                <a:cs typeface="Times New Roman" panose="02020603050405020304" pitchFamily="18" charset="0"/>
              </a:rPr>
              <a:t>bei der Umsetzung der Projekte durch die Regionalpartner, z.B. durch regelmäßige Projektbesuche</a:t>
            </a:r>
          </a:p>
          <a:p>
            <a:pPr>
              <a:lnSpc>
                <a:spcPct val="107000"/>
              </a:lnSpc>
            </a:pPr>
            <a:r>
              <a:rPr lang="de-DE" sz="2400" b="1" kern="100" dirty="0">
                <a:solidFill>
                  <a:srgbClr val="144194"/>
                </a:solidFill>
                <a:ea typeface="Aptos"/>
                <a:cs typeface="Times New Roman" panose="02020603050405020304" pitchFamily="18" charset="0"/>
              </a:rPr>
              <a:t>Qualitätssicherung und Monitoring </a:t>
            </a:r>
            <a:r>
              <a:rPr lang="de-DE" sz="2400" kern="100" dirty="0">
                <a:ea typeface="Aptos"/>
                <a:cs typeface="Times New Roman" panose="02020603050405020304" pitchFamily="18" charset="0"/>
              </a:rPr>
              <a:t>durch die Regionalpartner durch Prüfung und Auswertung von Projektberichten und den Dokumentationen zum Projekterfolg </a:t>
            </a:r>
          </a:p>
          <a:p>
            <a:pPr marL="342900" lvl="0" indent="-342900">
              <a:lnSpc>
                <a:spcPct val="107000"/>
              </a:lnSpc>
              <a:buFont typeface="Aptos"/>
              <a:buChar char="-"/>
            </a:pPr>
            <a:endParaRPr lang="de-DE" sz="18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5F39EE74-444F-DC72-DAC1-A536E98DD6F5}"/>
              </a:ext>
            </a:extLst>
          </p:cNvPr>
          <p:cNvCxnSpPr/>
          <p:nvPr/>
        </p:nvCxnSpPr>
        <p:spPr>
          <a:xfrm flipV="1">
            <a:off x="838200" y="1371599"/>
            <a:ext cx="10515600" cy="21772"/>
          </a:xfrm>
          <a:prstGeom prst="line">
            <a:avLst/>
          </a:prstGeom>
          <a:ln w="19050">
            <a:solidFill>
              <a:srgbClr val="0042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k 6">
            <a:extLst>
              <a:ext uri="{FF2B5EF4-FFF2-40B4-BE49-F238E27FC236}">
                <a16:creationId xmlns:a16="http://schemas.microsoft.com/office/drawing/2014/main" id="{D0423838-D64B-4202-25DD-904D7177B9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32" y="766718"/>
            <a:ext cx="3234267" cy="54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309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DF7DF-537F-4119-F682-CA041A4E6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2A389E-E327-ADF2-8B66-BC56B7E9A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de-DE" dirty="0"/>
              <a:t>Lehrkräftefortbildungen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6A0200F-93D1-EFC7-54AC-B3AFF1FFCA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199" y="1690687"/>
            <a:ext cx="10515601" cy="4883074"/>
          </a:xfrm>
        </p:spPr>
        <p:txBody>
          <a:bodyPr>
            <a:normAutofit/>
          </a:bodyPr>
          <a:lstStyle/>
          <a:p>
            <a:r>
              <a:rPr lang="de-DE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Organisation von 31 </a:t>
            </a:r>
            <a:r>
              <a:rPr lang="de-DE" sz="2400" b="1" kern="100" dirty="0">
                <a:solidFill>
                  <a:srgbClr val="1441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Online-Fortbildungen</a:t>
            </a:r>
            <a:r>
              <a:rPr lang="de-DE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für 439 Lehrkräften</a:t>
            </a:r>
          </a:p>
          <a:p>
            <a:r>
              <a:rPr lang="de-DE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Themen wurden passend zum Förderprogramm gewählt und an den Bedarfen der Schulen ausgerichtet</a:t>
            </a:r>
          </a:p>
          <a:p>
            <a:pPr marL="0" indent="0">
              <a:buNone/>
            </a:pPr>
            <a:endParaRPr lang="de-DE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2400" b="1" kern="100" dirty="0">
                <a:solidFill>
                  <a:srgbClr val="1441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Projektmanagement</a:t>
            </a:r>
          </a:p>
          <a:p>
            <a:pPr marL="0" indent="0">
              <a:buNone/>
            </a:pPr>
            <a:endParaRPr lang="de-DE" sz="2400" b="1" kern="100" dirty="0">
              <a:solidFill>
                <a:srgbClr val="14419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r>
              <a:rPr lang="de-DE" sz="2400" b="1" kern="100" dirty="0">
                <a:solidFill>
                  <a:srgbClr val="1441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 in der Berufsorientierung</a:t>
            </a:r>
          </a:p>
          <a:p>
            <a:pPr marL="914400" lvl="2" indent="0">
              <a:buNone/>
            </a:pPr>
            <a:endParaRPr lang="de-DE" sz="2400" b="1" kern="100" dirty="0">
              <a:solidFill>
                <a:srgbClr val="14419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4"/>
            <a:r>
              <a:rPr lang="de-DE" sz="2400" b="1" kern="100" dirty="0">
                <a:solidFill>
                  <a:srgbClr val="1441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Klischeefreie Berufliche Orientierung gestalten</a:t>
            </a:r>
          </a:p>
          <a:p>
            <a:pPr lvl="4"/>
            <a:endParaRPr lang="de-DE" sz="2400" b="1" kern="100" dirty="0">
              <a:solidFill>
                <a:srgbClr val="14419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6"/>
            <a:r>
              <a:rPr lang="de-DE" sz="2400" b="1" kern="100" dirty="0">
                <a:solidFill>
                  <a:srgbClr val="1441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Berufsorientierung für </a:t>
            </a:r>
            <a:r>
              <a:rPr lang="de-DE" sz="2400" b="1" kern="100" dirty="0" err="1">
                <a:solidFill>
                  <a:srgbClr val="1441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Schüler:innen</a:t>
            </a:r>
            <a:r>
              <a:rPr lang="de-DE" sz="2400" b="1" kern="100" dirty="0">
                <a:solidFill>
                  <a:srgbClr val="1441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mit Förderbedarf</a:t>
            </a:r>
          </a:p>
          <a:p>
            <a:pPr marL="342900" lvl="0" indent="-342900">
              <a:lnSpc>
                <a:spcPct val="107000"/>
              </a:lnSpc>
              <a:buFont typeface="Aptos"/>
              <a:buChar char="-"/>
            </a:pPr>
            <a:endParaRPr lang="de-DE" sz="18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E7CF00ED-0D09-D724-A630-027A37A11BE6}"/>
              </a:ext>
            </a:extLst>
          </p:cNvPr>
          <p:cNvCxnSpPr/>
          <p:nvPr/>
        </p:nvCxnSpPr>
        <p:spPr>
          <a:xfrm flipV="1">
            <a:off x="838200" y="1371599"/>
            <a:ext cx="10515600" cy="21772"/>
          </a:xfrm>
          <a:prstGeom prst="line">
            <a:avLst/>
          </a:prstGeom>
          <a:ln w="19050">
            <a:solidFill>
              <a:srgbClr val="0042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k 6">
            <a:extLst>
              <a:ext uri="{FF2B5EF4-FFF2-40B4-BE49-F238E27FC236}">
                <a16:creationId xmlns:a16="http://schemas.microsoft.com/office/drawing/2014/main" id="{81501E18-2D75-CF04-9F3F-FEFF9E0775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32" y="766718"/>
            <a:ext cx="3234267" cy="54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936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C7C11-7D2A-A695-395C-A9973C1DE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8D5077-7373-45C1-31AC-5C01FD6D5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de-DE" dirty="0"/>
              <a:t>Fachtage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0A9CCE4-D41E-C319-D11C-89240B2651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199" y="1690687"/>
            <a:ext cx="10515601" cy="4883074"/>
          </a:xfrm>
        </p:spPr>
        <p:txBody>
          <a:bodyPr>
            <a:noAutofit/>
          </a:bodyPr>
          <a:lstStyle/>
          <a:p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Organisation und Durchführung von Fachtagen </a:t>
            </a:r>
          </a:p>
          <a:p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Qualitätsentwicklung</a:t>
            </a:r>
          </a:p>
          <a:p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Vernetzung Schule – außerschulische Partner</a:t>
            </a:r>
          </a:p>
          <a:p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Austausch Schule-Schule; Transfer guter Praxis </a:t>
            </a:r>
          </a:p>
          <a:p>
            <a:endParaRPr lang="de-DE" sz="2400" b="1" kern="100" dirty="0">
              <a:solidFill>
                <a:srgbClr val="14419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de-DE" sz="2400" b="1" kern="100" dirty="0">
                <a:solidFill>
                  <a:srgbClr val="1441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„Work &amp; </a:t>
            </a:r>
            <a:r>
              <a:rPr lang="de-DE" sz="2400" b="1" kern="100" dirty="0" err="1">
                <a:solidFill>
                  <a:srgbClr val="1441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Explore</a:t>
            </a:r>
            <a:r>
              <a:rPr lang="de-DE" sz="2400" b="1" kern="100" dirty="0">
                <a:solidFill>
                  <a:srgbClr val="1441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</a:p>
          <a:p>
            <a:pPr>
              <a:spcBef>
                <a:spcPts val="0"/>
              </a:spcBef>
            </a:pPr>
            <a:endParaRPr lang="de-DE" sz="2400" b="1" kern="100" dirty="0">
              <a:solidFill>
                <a:srgbClr val="14419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2">
              <a:spcBef>
                <a:spcPts val="0"/>
              </a:spcBef>
            </a:pPr>
            <a:r>
              <a:rPr lang="de-DE" sz="2400" b="1" kern="100" dirty="0">
                <a:solidFill>
                  <a:srgbClr val="1441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de-DE" sz="2400" b="1" kern="100" dirty="0" err="1">
                <a:solidFill>
                  <a:srgbClr val="1441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PraxisBO</a:t>
            </a:r>
            <a:r>
              <a:rPr lang="de-DE" sz="2400" b="1" kern="100" dirty="0">
                <a:solidFill>
                  <a:srgbClr val="1441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im Dialog“</a:t>
            </a:r>
          </a:p>
          <a:p>
            <a:pPr marL="2286000" lvl="5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b="1" kern="100" dirty="0">
              <a:solidFill>
                <a:srgbClr val="14419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5">
              <a:spcBef>
                <a:spcPts val="0"/>
              </a:spcBef>
            </a:pPr>
            <a:r>
              <a:rPr lang="de-DE" sz="2400" b="1" kern="100" dirty="0">
                <a:solidFill>
                  <a:srgbClr val="1441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„Markt der Möglichkeiten“</a:t>
            </a:r>
          </a:p>
          <a:p>
            <a:pPr marL="1828800" lvl="4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 sz="2400" b="1" kern="100" dirty="0">
                <a:solidFill>
                  <a:srgbClr val="1441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</a:t>
            </a:r>
          </a:p>
          <a:p>
            <a:pPr lvl="7">
              <a:spcBef>
                <a:spcPts val="0"/>
              </a:spcBef>
            </a:pPr>
            <a:r>
              <a:rPr lang="de-DE" sz="2400" b="1" kern="100" dirty="0">
                <a:solidFill>
                  <a:srgbClr val="1441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„Berufs(T)räume im Flächenland Brandenburg“</a:t>
            </a: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FB3E4EC5-4B5E-2129-0601-F23D9A5AEAE8}"/>
              </a:ext>
            </a:extLst>
          </p:cNvPr>
          <p:cNvCxnSpPr/>
          <p:nvPr/>
        </p:nvCxnSpPr>
        <p:spPr>
          <a:xfrm flipV="1">
            <a:off x="838200" y="1371599"/>
            <a:ext cx="10515600" cy="21772"/>
          </a:xfrm>
          <a:prstGeom prst="line">
            <a:avLst/>
          </a:prstGeom>
          <a:ln w="19050">
            <a:solidFill>
              <a:srgbClr val="0042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k 6">
            <a:extLst>
              <a:ext uri="{FF2B5EF4-FFF2-40B4-BE49-F238E27FC236}">
                <a16:creationId xmlns:a16="http://schemas.microsoft.com/office/drawing/2014/main" id="{BC9EF2ED-A8B3-49CA-D550-7F2F14A8DD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32" y="766718"/>
            <a:ext cx="3234267" cy="54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542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81CC6-92C4-7229-9C40-A245EBAFE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F0D285-BE59-11C5-715E-32AF9D9B9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de-DE" dirty="0"/>
              <a:t>Ressourceneinsatz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9A91842-480C-B8B8-93A1-52BB316337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199" y="1543542"/>
            <a:ext cx="10515601" cy="4883074"/>
          </a:xfrm>
        </p:spPr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buNone/>
            </a:pPr>
            <a:r>
              <a:rPr lang="de-DE" sz="1800" kern="100" dirty="0">
                <a:effectLst/>
                <a:latin typeface="Arial" panose="020B0604020202020204" pitchFamily="34" charset="0"/>
                <a:ea typeface="Aptos"/>
                <a:cs typeface="Times New Roman" panose="02020603050405020304" pitchFamily="18" charset="0"/>
              </a:rPr>
              <a:t>Eingesetzte finanzielle Mittel für die Durchführung von Schulprojekten</a:t>
            </a:r>
            <a:endParaRPr lang="de-DE" sz="18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D8636828-B8F8-98A0-96EA-7064BE414541}"/>
              </a:ext>
            </a:extLst>
          </p:cNvPr>
          <p:cNvCxnSpPr/>
          <p:nvPr/>
        </p:nvCxnSpPr>
        <p:spPr>
          <a:xfrm flipV="1">
            <a:off x="838200" y="1371599"/>
            <a:ext cx="10515600" cy="21772"/>
          </a:xfrm>
          <a:prstGeom prst="line">
            <a:avLst/>
          </a:prstGeom>
          <a:ln w="19050">
            <a:solidFill>
              <a:srgbClr val="0042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fik 6">
            <a:extLst>
              <a:ext uri="{FF2B5EF4-FFF2-40B4-BE49-F238E27FC236}">
                <a16:creationId xmlns:a16="http://schemas.microsoft.com/office/drawing/2014/main" id="{AC7DFDD0-14A5-6FCC-6607-C416F05673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32" y="766718"/>
            <a:ext cx="3234267" cy="549759"/>
          </a:xfrm>
          <a:prstGeom prst="rect">
            <a:avLst/>
          </a:prstGeom>
        </p:spPr>
      </p:pic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FDD1B783-9506-7B25-7A0F-1A10A6B579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5089747"/>
              </p:ext>
            </p:extLst>
          </p:nvPr>
        </p:nvGraphicFramePr>
        <p:xfrm>
          <a:off x="1463040" y="2092281"/>
          <a:ext cx="8310880" cy="4275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3A43F04C-C43D-03A2-7C34-D1F0109A93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257713"/>
              </p:ext>
            </p:extLst>
          </p:nvPr>
        </p:nvGraphicFramePr>
        <p:xfrm>
          <a:off x="3901441" y="2317251"/>
          <a:ext cx="3495040" cy="3392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95040">
                  <a:extLst>
                    <a:ext uri="{9D8B030D-6E8A-4147-A177-3AD203B41FA5}">
                      <a16:colId xmlns:a16="http://schemas.microsoft.com/office/drawing/2014/main" val="2433609949"/>
                    </a:ext>
                  </a:extLst>
                </a:gridCol>
              </a:tblGrid>
              <a:tr h="339271"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r>
                        <a:rPr lang="de-DE" sz="1800" b="1" u="none" strike="noStrike" dirty="0">
                          <a:solidFill>
                            <a:srgbClr val="14419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Gesamtsumme 30.255.718,45 € </a:t>
                      </a:r>
                      <a:endParaRPr lang="de-DE" sz="1800" b="1" i="0" u="none" strike="noStrike" dirty="0">
                        <a:solidFill>
                          <a:srgbClr val="14419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2138889"/>
                  </a:ext>
                </a:extLst>
              </a:tr>
            </a:tbl>
          </a:graphicData>
        </a:graphic>
      </p:graphicFrame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A363D49A-D201-4727-1FC3-AA8ACBABB0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968635"/>
              </p:ext>
            </p:extLst>
          </p:nvPr>
        </p:nvGraphicFramePr>
        <p:xfrm>
          <a:off x="9664697" y="4229891"/>
          <a:ext cx="624839" cy="3392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4839">
                  <a:extLst>
                    <a:ext uri="{9D8B030D-6E8A-4147-A177-3AD203B41FA5}">
                      <a16:colId xmlns:a16="http://schemas.microsoft.com/office/drawing/2014/main" val="2433609949"/>
                    </a:ext>
                  </a:extLst>
                </a:gridCol>
              </a:tblGrid>
              <a:tr h="339271"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r>
                        <a:rPr lang="de-DE" sz="1800" b="1" u="none" strike="noStrike" dirty="0">
                          <a:solidFill>
                            <a:srgbClr val="14419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48 %</a:t>
                      </a:r>
                      <a:endParaRPr lang="de-DE" sz="1800" b="1" i="0" u="none" strike="noStrike" dirty="0">
                        <a:solidFill>
                          <a:srgbClr val="14419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2138889"/>
                  </a:ext>
                </a:extLst>
              </a:tr>
            </a:tbl>
          </a:graphicData>
        </a:graphic>
      </p:graphicFrame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2F3CFD59-13C8-000A-9CAA-0250794AFD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688899"/>
              </p:ext>
            </p:extLst>
          </p:nvPr>
        </p:nvGraphicFramePr>
        <p:xfrm>
          <a:off x="9664698" y="3247661"/>
          <a:ext cx="624839" cy="3392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4839">
                  <a:extLst>
                    <a:ext uri="{9D8B030D-6E8A-4147-A177-3AD203B41FA5}">
                      <a16:colId xmlns:a16="http://schemas.microsoft.com/office/drawing/2014/main" val="2433609949"/>
                    </a:ext>
                  </a:extLst>
                </a:gridCol>
              </a:tblGrid>
              <a:tr h="339271"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r>
                        <a:rPr lang="de-DE" sz="1800" b="1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35 %</a:t>
                      </a:r>
                      <a:endParaRPr lang="de-DE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2138889"/>
                  </a:ext>
                </a:extLst>
              </a:tr>
            </a:tbl>
          </a:graphicData>
        </a:graphic>
      </p:graphicFrame>
      <p:graphicFrame>
        <p:nvGraphicFramePr>
          <p:cNvPr id="14" name="Tabelle 13">
            <a:extLst>
              <a:ext uri="{FF2B5EF4-FFF2-40B4-BE49-F238E27FC236}">
                <a16:creationId xmlns:a16="http://schemas.microsoft.com/office/drawing/2014/main" id="{1F35AEC6-EAA0-AF22-212A-BACF09DC22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107647"/>
              </p:ext>
            </p:extLst>
          </p:nvPr>
        </p:nvGraphicFramePr>
        <p:xfrm>
          <a:off x="9664699" y="2789852"/>
          <a:ext cx="624839" cy="3392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4839">
                  <a:extLst>
                    <a:ext uri="{9D8B030D-6E8A-4147-A177-3AD203B41FA5}">
                      <a16:colId xmlns:a16="http://schemas.microsoft.com/office/drawing/2014/main" val="2433609949"/>
                    </a:ext>
                  </a:extLst>
                </a:gridCol>
              </a:tblGrid>
              <a:tr h="339271"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r>
                        <a:rPr lang="de-DE" sz="1800" b="1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16 %</a:t>
                      </a:r>
                      <a:endParaRPr lang="de-DE" sz="1800" b="1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2138889"/>
                  </a:ext>
                </a:extLst>
              </a:tr>
            </a:tbl>
          </a:graphicData>
        </a:graphic>
      </p:graphicFrame>
      <p:graphicFrame>
        <p:nvGraphicFramePr>
          <p:cNvPr id="16" name="Tabelle 15">
            <a:extLst>
              <a:ext uri="{FF2B5EF4-FFF2-40B4-BE49-F238E27FC236}">
                <a16:creationId xmlns:a16="http://schemas.microsoft.com/office/drawing/2014/main" id="{983FDFDA-DB77-8D78-5F2B-7A2CC09E88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117462"/>
              </p:ext>
            </p:extLst>
          </p:nvPr>
        </p:nvGraphicFramePr>
        <p:xfrm>
          <a:off x="9664698" y="2296736"/>
          <a:ext cx="624839" cy="3392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4839">
                  <a:extLst>
                    <a:ext uri="{9D8B030D-6E8A-4147-A177-3AD203B41FA5}">
                      <a16:colId xmlns:a16="http://schemas.microsoft.com/office/drawing/2014/main" val="2433609949"/>
                    </a:ext>
                  </a:extLst>
                </a:gridCol>
              </a:tblGrid>
              <a:tr h="339271"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r>
                        <a:rPr lang="de-DE" sz="18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1 %</a:t>
                      </a:r>
                      <a:endParaRPr lang="de-DE" sz="18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2138889"/>
                  </a:ext>
                </a:extLst>
              </a:tr>
            </a:tbl>
          </a:graphicData>
        </a:graphic>
      </p:graphicFrame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D5978244-AB94-7A71-0E37-C7FDB552ABA9}"/>
              </a:ext>
            </a:extLst>
          </p:cNvPr>
          <p:cNvCxnSpPr>
            <a:cxnSpLocks/>
          </p:cNvCxnSpPr>
          <p:nvPr/>
        </p:nvCxnSpPr>
        <p:spPr>
          <a:xfrm flipV="1">
            <a:off x="9215120" y="2548890"/>
            <a:ext cx="393700" cy="10763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00610E46-8F0C-2D2B-12BD-8FBAC3A18BB9}"/>
              </a:ext>
            </a:extLst>
          </p:cNvPr>
          <p:cNvCxnSpPr>
            <a:cxnSpLocks/>
          </p:cNvCxnSpPr>
          <p:nvPr/>
        </p:nvCxnSpPr>
        <p:spPr>
          <a:xfrm flipV="1">
            <a:off x="9215120" y="3004299"/>
            <a:ext cx="393700" cy="10763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5309C727-71CC-E748-BDCA-5F6E6F2480A0}"/>
              </a:ext>
            </a:extLst>
          </p:cNvPr>
          <p:cNvCxnSpPr>
            <a:cxnSpLocks/>
          </p:cNvCxnSpPr>
          <p:nvPr/>
        </p:nvCxnSpPr>
        <p:spPr>
          <a:xfrm flipV="1">
            <a:off x="9183371" y="3513524"/>
            <a:ext cx="425449" cy="49131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41DB613F-D8A0-CCB4-ACC9-8D64E464F322}"/>
              </a:ext>
            </a:extLst>
          </p:cNvPr>
          <p:cNvCxnSpPr>
            <a:cxnSpLocks/>
          </p:cNvCxnSpPr>
          <p:nvPr/>
        </p:nvCxnSpPr>
        <p:spPr>
          <a:xfrm flipV="1">
            <a:off x="9199245" y="4533174"/>
            <a:ext cx="377826" cy="52313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0690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892</Words>
  <Application>Microsoft Office PowerPoint</Application>
  <PresentationFormat>Breitbild</PresentationFormat>
  <Paragraphs>117</Paragraphs>
  <Slides>16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Office Theme</vt:lpstr>
      <vt:lpstr>           Praxisnahe Berufsorientierung:  Eine Erfolgsgeschichte  Nora Klemm  Stiftung SPI PraxisBO-Regionalpartner Süd-Ost Markus Wicke  kobra.net GmbH PraxisBO-Regionalpartner West</vt:lpstr>
      <vt:lpstr>Praxisnahe Berufsorientierung</vt:lpstr>
      <vt:lpstr>Ziele und Zielgruppen</vt:lpstr>
      <vt:lpstr>Ziele und Zielgruppen</vt:lpstr>
      <vt:lpstr>Maßnahmen und Aktivitäten</vt:lpstr>
      <vt:lpstr>Beratung und Begleitung</vt:lpstr>
      <vt:lpstr>Lehrkräftefortbildungen</vt:lpstr>
      <vt:lpstr>Fachtage</vt:lpstr>
      <vt:lpstr>Ressourceneinsatz</vt:lpstr>
      <vt:lpstr>Erfolg in Zahlen</vt:lpstr>
      <vt:lpstr>Erfolg in Zahlen</vt:lpstr>
      <vt:lpstr>Erfolg in Zahlen</vt:lpstr>
      <vt:lpstr>Erfolg in Zahlen</vt:lpstr>
      <vt:lpstr>Erfolgsfaktoren / Wirkungen</vt:lpstr>
      <vt:lpstr>Erfolgsfaktoren / Wirkungen</vt:lpstr>
      <vt:lpstr>Zukunftsaussichten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Programminformation</dc:title>
  <dc:creator>Haschock neu User15-INISEK</dc:creator>
  <cp:lastModifiedBy>Markus Wicke</cp:lastModifiedBy>
  <cp:revision>157</cp:revision>
  <cp:lastPrinted>2023-10-18T14:48:34Z</cp:lastPrinted>
  <dcterms:created xsi:type="dcterms:W3CDTF">2022-09-21T11:56:13Z</dcterms:created>
  <dcterms:modified xsi:type="dcterms:W3CDTF">2026-06-22T09:35:10Z</dcterms:modified>
</cp:coreProperties>
</file>